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92" r:id="rId2"/>
    <p:sldId id="256" r:id="rId3"/>
    <p:sldId id="281" r:id="rId4"/>
    <p:sldId id="257" r:id="rId5"/>
    <p:sldId id="258" r:id="rId6"/>
    <p:sldId id="259" r:id="rId7"/>
    <p:sldId id="260" r:id="rId8"/>
    <p:sldId id="261" r:id="rId9"/>
    <p:sldId id="262" r:id="rId10"/>
    <p:sldId id="263" r:id="rId11"/>
    <p:sldId id="264" r:id="rId12"/>
    <p:sldId id="265" r:id="rId13"/>
    <p:sldId id="266" r:id="rId14"/>
    <p:sldId id="267" r:id="rId15"/>
    <p:sldId id="268" r:id="rId16"/>
    <p:sldId id="271" r:id="rId17"/>
    <p:sldId id="270" r:id="rId18"/>
    <p:sldId id="273" r:id="rId19"/>
    <p:sldId id="274" r:id="rId20"/>
    <p:sldId id="275" r:id="rId21"/>
    <p:sldId id="277" r:id="rId22"/>
    <p:sldId id="278" r:id="rId23"/>
    <p:sldId id="279" r:id="rId24"/>
    <p:sldId id="280" r:id="rId25"/>
    <p:sldId id="284" r:id="rId26"/>
    <p:sldId id="285" r:id="rId27"/>
    <p:sldId id="286" r:id="rId28"/>
    <p:sldId id="288" r:id="rId29"/>
    <p:sldId id="289" r:id="rId30"/>
    <p:sldId id="291" r:id="rId31"/>
    <p:sldId id="282" r:id="rId32"/>
    <p:sldId id="283"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28FAB46-F9AF-4FA1-BC29-88F134AFB544}" type="datetimeFigureOut">
              <a:rPr lang="en-CA" smtClean="0"/>
              <a:t>2014-03-06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404213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8FAB46-F9AF-4FA1-BC29-88F134AFB544}" type="datetimeFigureOut">
              <a:rPr lang="en-CA" smtClean="0"/>
              <a:t>2014-03-06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1979376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8FAB46-F9AF-4FA1-BC29-88F134AFB544}" type="datetimeFigureOut">
              <a:rPr lang="en-CA" smtClean="0"/>
              <a:t>2014-03-06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409449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8FAB46-F9AF-4FA1-BC29-88F134AFB544}" type="datetimeFigureOut">
              <a:rPr lang="en-CA" smtClean="0"/>
              <a:t>2014-03-06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765675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8FAB46-F9AF-4FA1-BC29-88F134AFB544}" type="datetimeFigureOut">
              <a:rPr lang="en-CA" smtClean="0"/>
              <a:t>2014-03-06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3621039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28FAB46-F9AF-4FA1-BC29-88F134AFB544}" type="datetimeFigureOut">
              <a:rPr lang="en-CA" smtClean="0"/>
              <a:t>2014-03-06</a:t>
            </a:fld>
            <a:endParaRPr lang="en-CA"/>
          </a:p>
        </p:txBody>
      </p:sp>
      <p:sp>
        <p:nvSpPr>
          <p:cNvPr id="4"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25472585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28FAB46-F9AF-4FA1-BC29-88F134AFB544}" type="datetimeFigureOut">
              <a:rPr lang="en-CA" smtClean="0"/>
              <a:t>2014-03-06</a:t>
            </a:fld>
            <a:endParaRPr lang="en-CA"/>
          </a:p>
        </p:txBody>
      </p:sp>
      <p:sp>
        <p:nvSpPr>
          <p:cNvPr id="4"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3859699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8FAB46-F9AF-4FA1-BC29-88F134AFB544}" type="datetimeFigureOut">
              <a:rPr lang="en-CA" smtClean="0"/>
              <a:t>2014-03-06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26576399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8FAB46-F9AF-4FA1-BC29-88F134AFB544}" type="datetimeFigureOut">
              <a:rPr lang="en-CA" smtClean="0"/>
              <a:t>2014-03-06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3997773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B28FAB46-F9AF-4FA1-BC29-88F134AFB544}" type="datetimeFigureOut">
              <a:rPr lang="en-CA" smtClean="0"/>
              <a:t>2014-03-06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4244305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8FAB46-F9AF-4FA1-BC29-88F134AFB544}" type="datetimeFigureOut">
              <a:rPr lang="en-CA" smtClean="0"/>
              <a:t>2014-03-06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2824096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28FAB46-F9AF-4FA1-BC29-88F134AFB544}" type="datetimeFigureOut">
              <a:rPr lang="en-CA" smtClean="0"/>
              <a:t>2014-03-06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64039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28FAB46-F9AF-4FA1-BC29-88F134AFB544}" type="datetimeFigureOut">
              <a:rPr lang="en-CA" smtClean="0"/>
              <a:t>2014-03-06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3638021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B28FAB46-F9AF-4FA1-BC29-88F134AFB544}" type="datetimeFigureOut">
              <a:rPr lang="en-CA" smtClean="0"/>
              <a:t>2014-03-06</a:t>
            </a:fld>
            <a:endParaRPr lang="en-CA"/>
          </a:p>
        </p:txBody>
      </p:sp>
      <p:sp>
        <p:nvSpPr>
          <p:cNvPr id="5" name="Footer Placeholder 3"/>
          <p:cNvSpPr>
            <a:spLocks noGrp="1"/>
          </p:cNvSpPr>
          <p:nvPr>
            <p:ph type="ftr" sz="quarter" idx="11"/>
          </p:nvPr>
        </p:nvSpPr>
        <p:spPr/>
        <p:txBody>
          <a:bodyPr/>
          <a:lstStyle/>
          <a:p>
            <a:endParaRPr lang="en-CA"/>
          </a:p>
        </p:txBody>
      </p:sp>
      <p:sp>
        <p:nvSpPr>
          <p:cNvPr id="6" name="Slide Number Placeholder 4"/>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260784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28FAB46-F9AF-4FA1-BC29-88F134AFB544}" type="datetimeFigureOut">
              <a:rPr lang="en-CA" smtClean="0"/>
              <a:t>2014-03-06</a:t>
            </a:fld>
            <a:endParaRPr lang="en-CA"/>
          </a:p>
        </p:txBody>
      </p:sp>
      <p:sp>
        <p:nvSpPr>
          <p:cNvPr id="5" name="Footer Placeholder 2"/>
          <p:cNvSpPr>
            <a:spLocks noGrp="1"/>
          </p:cNvSpPr>
          <p:nvPr>
            <p:ph type="ftr" sz="quarter" idx="11"/>
          </p:nvPr>
        </p:nvSpPr>
        <p:spPr/>
        <p:txBody>
          <a:bodyPr/>
          <a:lstStyle/>
          <a:p>
            <a:endParaRPr lang="en-CA"/>
          </a:p>
        </p:txBody>
      </p:sp>
      <p:sp>
        <p:nvSpPr>
          <p:cNvPr id="6" name="Slide Number Placeholder 3"/>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229223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B28FAB46-F9AF-4FA1-BC29-88F134AFB544}" type="datetimeFigureOut">
              <a:rPr lang="en-CA" smtClean="0"/>
              <a:t>2014-03-06</a:t>
            </a:fld>
            <a:endParaRPr lang="en-CA"/>
          </a:p>
        </p:txBody>
      </p:sp>
      <p:sp>
        <p:nvSpPr>
          <p:cNvPr id="5" name="Footer Placeholder 5"/>
          <p:cNvSpPr>
            <a:spLocks noGrp="1"/>
          </p:cNvSpPr>
          <p:nvPr>
            <p:ph type="ftr" sz="quarter" idx="11"/>
          </p:nvPr>
        </p:nvSpPr>
        <p:spPr/>
        <p:txBody>
          <a:bodyPr/>
          <a:lstStyle/>
          <a:p>
            <a:endParaRPr lang="en-CA"/>
          </a:p>
        </p:txBody>
      </p:sp>
      <p:sp>
        <p:nvSpPr>
          <p:cNvPr id="6" name="Slide Number Placeholder 6"/>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3265021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8FAB46-F9AF-4FA1-BC29-88F134AFB544}" type="datetimeFigureOut">
              <a:rPr lang="en-CA" smtClean="0"/>
              <a:t>2014-03-06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FA119C9-92AC-4921-B7BF-B7352956A865}" type="slidenum">
              <a:rPr lang="en-CA" smtClean="0"/>
              <a:t>‹#›</a:t>
            </a:fld>
            <a:endParaRPr lang="en-CA"/>
          </a:p>
        </p:txBody>
      </p:sp>
    </p:spTree>
    <p:extLst>
      <p:ext uri="{BB962C8B-B14F-4D97-AF65-F5344CB8AC3E}">
        <p14:creationId xmlns:p14="http://schemas.microsoft.com/office/powerpoint/2010/main" val="720419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28FAB46-F9AF-4FA1-BC29-88F134AFB544}" type="datetimeFigureOut">
              <a:rPr lang="en-CA" smtClean="0"/>
              <a:t>2014-03-06</a:t>
            </a:fld>
            <a:endParaRPr lang="en-CA"/>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CA"/>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FA119C9-92AC-4921-B7BF-B7352956A865}" type="slidenum">
              <a:rPr lang="en-CA" smtClean="0"/>
              <a:t>‹#›</a:t>
            </a:fld>
            <a:endParaRPr lang="en-CA"/>
          </a:p>
        </p:txBody>
      </p:sp>
    </p:spTree>
    <p:extLst>
      <p:ext uri="{BB962C8B-B14F-4D97-AF65-F5344CB8AC3E}">
        <p14:creationId xmlns:p14="http://schemas.microsoft.com/office/powerpoint/2010/main" val="3585858679"/>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undiscoveredscotland.co.uk/burntisland/parishchurch/"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en.wikipedia.org/wiki/File:Temple_de_Lyon,_Nomm%C3%A9_paradis.png"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39354"/>
          </a:xfrm>
        </p:spPr>
        <p:txBody>
          <a:bodyPr/>
          <a:lstStyle/>
          <a:p>
            <a:r>
              <a:rPr lang="en-CA" dirty="0" smtClean="0">
                <a:solidFill>
                  <a:srgbClr val="FFC000"/>
                </a:solidFill>
              </a:rPr>
              <a:t>Discussion Questions</a:t>
            </a:r>
            <a:endParaRPr lang="en-CA" dirty="0">
              <a:solidFill>
                <a:srgbClr val="FFC000"/>
              </a:solidFill>
            </a:endParaRPr>
          </a:p>
        </p:txBody>
      </p:sp>
      <p:sp>
        <p:nvSpPr>
          <p:cNvPr id="3" name="Content Placeholder 2"/>
          <p:cNvSpPr>
            <a:spLocks noGrp="1"/>
          </p:cNvSpPr>
          <p:nvPr>
            <p:ph idx="1"/>
          </p:nvPr>
        </p:nvSpPr>
        <p:spPr>
          <a:xfrm>
            <a:off x="1103312" y="1555846"/>
            <a:ext cx="9364521" cy="4692554"/>
          </a:xfrm>
        </p:spPr>
        <p:txBody>
          <a:bodyPr>
            <a:normAutofit/>
          </a:bodyPr>
          <a:lstStyle/>
          <a:p>
            <a:pPr marL="457200" indent="-457200">
              <a:buFont typeface="+mj-lt"/>
              <a:buAutoNum type="arabicPeriod"/>
            </a:pPr>
            <a:r>
              <a:rPr lang="en-CA" sz="3200" dirty="0" smtClean="0"/>
              <a:t>Did Protestant preaching pave the way for Protestant success?</a:t>
            </a:r>
          </a:p>
          <a:p>
            <a:pPr marL="457200" indent="-457200">
              <a:buFont typeface="+mj-lt"/>
              <a:buAutoNum type="arabicPeriod"/>
            </a:pPr>
            <a:r>
              <a:rPr lang="en-CA" sz="3200" dirty="0" smtClean="0"/>
              <a:t>Do Protestant hymns and songs reveal the success of the Reformation? Why or why not?</a:t>
            </a:r>
          </a:p>
          <a:p>
            <a:pPr marL="457200" indent="-457200">
              <a:buFont typeface="+mj-lt"/>
              <a:buAutoNum type="arabicPeriod"/>
            </a:pPr>
            <a:r>
              <a:rPr lang="en-CA" sz="3200" dirty="0"/>
              <a:t>Does the refusal to keep a pastor’s house in good repair signal the failure of the Reformation</a:t>
            </a:r>
            <a:r>
              <a:rPr lang="en-CA" sz="3200" dirty="0" smtClean="0"/>
              <a:t>?  For specifications see slide 31.</a:t>
            </a:r>
            <a:endParaRPr lang="en-CA" sz="3200" dirty="0"/>
          </a:p>
          <a:p>
            <a:pPr marL="457200" indent="-457200">
              <a:buFont typeface="+mj-lt"/>
              <a:buAutoNum type="arabicPeriod"/>
            </a:pPr>
            <a:endParaRPr lang="en-CA" sz="2800" dirty="0" smtClean="0"/>
          </a:p>
          <a:p>
            <a:pPr marL="457200" indent="-457200">
              <a:buFont typeface="+mj-lt"/>
              <a:buAutoNum type="arabicPeriod"/>
            </a:pPr>
            <a:endParaRPr lang="en-CA" sz="2800" dirty="0"/>
          </a:p>
        </p:txBody>
      </p:sp>
    </p:spTree>
    <p:extLst>
      <p:ext uri="{BB962C8B-B14F-4D97-AF65-F5344CB8AC3E}">
        <p14:creationId xmlns:p14="http://schemas.microsoft.com/office/powerpoint/2010/main" val="22852830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179762"/>
            <a:ext cx="9404723" cy="761933"/>
          </a:xfrm>
        </p:spPr>
        <p:txBody>
          <a:bodyPr/>
          <a:lstStyle/>
          <a:p>
            <a:r>
              <a:rPr lang="en-CA" dirty="0" smtClean="0">
                <a:solidFill>
                  <a:srgbClr val="FFC000"/>
                </a:solidFill>
              </a:rPr>
              <a:t>Preaching:  </a:t>
            </a:r>
            <a:r>
              <a:rPr lang="en-US" sz="4400" dirty="0">
                <a:solidFill>
                  <a:srgbClr val="FFC000"/>
                </a:solidFill>
              </a:rPr>
              <a:t>The Sermon Tradition</a:t>
            </a:r>
            <a:r>
              <a:rPr lang="en-CA" sz="4400" dirty="0"/>
              <a:t/>
            </a:r>
            <a:br>
              <a:rPr lang="en-CA" sz="4400" dirty="0"/>
            </a:br>
            <a:endParaRPr lang="en-CA" dirty="0">
              <a:solidFill>
                <a:srgbClr val="FFC000"/>
              </a:solidFill>
            </a:endParaRPr>
          </a:p>
        </p:txBody>
      </p:sp>
      <p:sp>
        <p:nvSpPr>
          <p:cNvPr id="3" name="Content Placeholder 2"/>
          <p:cNvSpPr>
            <a:spLocks noGrp="1"/>
          </p:cNvSpPr>
          <p:nvPr>
            <p:ph idx="1"/>
          </p:nvPr>
        </p:nvSpPr>
        <p:spPr>
          <a:xfrm>
            <a:off x="645130" y="1064525"/>
            <a:ext cx="9890942" cy="5363571"/>
          </a:xfrm>
        </p:spPr>
        <p:txBody>
          <a:bodyPr>
            <a:normAutofit lnSpcReduction="10000"/>
          </a:bodyPr>
          <a:lstStyle/>
          <a:p>
            <a:r>
              <a:rPr lang="en-US" sz="2800" dirty="0"/>
              <a:t> </a:t>
            </a:r>
            <a:r>
              <a:rPr lang="en-US" sz="2800" dirty="0" smtClean="0"/>
              <a:t>preaching </a:t>
            </a:r>
            <a:r>
              <a:rPr lang="en-US" sz="2800" dirty="0"/>
              <a:t>an essential part of medieval religion:  </a:t>
            </a:r>
          </a:p>
          <a:p>
            <a:pPr lvl="1"/>
            <a:r>
              <a:rPr lang="en-US" sz="2600" dirty="0" smtClean="0"/>
              <a:t>continuity with the Reformation</a:t>
            </a:r>
          </a:p>
          <a:p>
            <a:pPr lvl="1"/>
            <a:r>
              <a:rPr lang="en-US" sz="2600" dirty="0" smtClean="0"/>
              <a:t>Lent </a:t>
            </a:r>
            <a:r>
              <a:rPr lang="en-US" sz="2600" dirty="0"/>
              <a:t>a time for much </a:t>
            </a:r>
            <a:r>
              <a:rPr lang="en-US" sz="2600" dirty="0" smtClean="0"/>
              <a:t>preaching </a:t>
            </a:r>
          </a:p>
          <a:p>
            <a:pPr lvl="1"/>
            <a:r>
              <a:rPr lang="en-US" sz="2600" dirty="0" smtClean="0"/>
              <a:t>local </a:t>
            </a:r>
            <a:r>
              <a:rPr lang="en-US" sz="2600" dirty="0"/>
              <a:t>demand for preaching increasing in </a:t>
            </a:r>
            <a:r>
              <a:rPr lang="en-US" sz="2600" dirty="0" smtClean="0"/>
              <a:t>the fifteenth century </a:t>
            </a:r>
          </a:p>
          <a:p>
            <a:pPr lvl="1"/>
            <a:r>
              <a:rPr lang="en-US" sz="2600" dirty="0" smtClean="0"/>
              <a:t>cities endowed </a:t>
            </a:r>
            <a:r>
              <a:rPr lang="en-US" sz="2600" dirty="0" err="1"/>
              <a:t>preacherships</a:t>
            </a:r>
            <a:r>
              <a:rPr lang="en-US" sz="2600" dirty="0"/>
              <a:t>:  re:  </a:t>
            </a:r>
            <a:r>
              <a:rPr lang="en-US" sz="2600" dirty="0" smtClean="0"/>
              <a:t>commonwealth (</a:t>
            </a:r>
            <a:r>
              <a:rPr lang="en-US" sz="2600" dirty="0" err="1" smtClean="0"/>
              <a:t>MacCulloch</a:t>
            </a:r>
            <a:r>
              <a:rPr lang="en-US" sz="2600" dirty="0" smtClean="0"/>
              <a:t>) </a:t>
            </a:r>
          </a:p>
          <a:p>
            <a:pPr lvl="1"/>
            <a:r>
              <a:rPr lang="en-US" sz="2600" dirty="0" smtClean="0"/>
              <a:t>hearing </a:t>
            </a:r>
            <a:r>
              <a:rPr lang="en-US" sz="2600" dirty="0"/>
              <a:t>sermons an urban experience; preaching by and large </a:t>
            </a:r>
            <a:r>
              <a:rPr lang="en-US" sz="2600" u="sng" dirty="0"/>
              <a:t>not</a:t>
            </a:r>
            <a:r>
              <a:rPr lang="en-US" sz="2600" dirty="0"/>
              <a:t> a liturgical experience. </a:t>
            </a:r>
            <a:endParaRPr lang="en-US" sz="2600" dirty="0" smtClean="0"/>
          </a:p>
          <a:p>
            <a:pPr lvl="1"/>
            <a:r>
              <a:rPr lang="en-US" sz="2600" dirty="0" smtClean="0"/>
              <a:t>emphasis </a:t>
            </a:r>
            <a:r>
              <a:rPr lang="en-US" sz="2600" dirty="0"/>
              <a:t>on penance:  calling for the leading of a better life:  threats re: consequences of not heeding advice.</a:t>
            </a:r>
            <a:endParaRPr lang="en-CA" sz="2600" dirty="0"/>
          </a:p>
          <a:p>
            <a:endParaRPr lang="en-CA" sz="2800" dirty="0"/>
          </a:p>
        </p:txBody>
      </p:sp>
    </p:spTree>
    <p:extLst>
      <p:ext uri="{BB962C8B-B14F-4D97-AF65-F5344CB8AC3E}">
        <p14:creationId xmlns:p14="http://schemas.microsoft.com/office/powerpoint/2010/main" val="9490651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179762"/>
            <a:ext cx="9404723" cy="761933"/>
          </a:xfrm>
        </p:spPr>
        <p:txBody>
          <a:bodyPr/>
          <a:lstStyle/>
          <a:p>
            <a:r>
              <a:rPr lang="en-CA" dirty="0" smtClean="0">
                <a:solidFill>
                  <a:srgbClr val="FFC000"/>
                </a:solidFill>
              </a:rPr>
              <a:t>Preaching:  </a:t>
            </a:r>
            <a:r>
              <a:rPr lang="en-US" sz="4400" dirty="0">
                <a:solidFill>
                  <a:srgbClr val="FFC000"/>
                </a:solidFill>
              </a:rPr>
              <a:t>The Sermon Tradition</a:t>
            </a:r>
            <a:r>
              <a:rPr lang="en-CA" sz="4400" dirty="0"/>
              <a:t/>
            </a:r>
            <a:br>
              <a:rPr lang="en-CA" sz="4400" dirty="0"/>
            </a:br>
            <a:endParaRPr lang="en-CA" dirty="0">
              <a:solidFill>
                <a:srgbClr val="FFC000"/>
              </a:solidFill>
            </a:endParaRPr>
          </a:p>
        </p:txBody>
      </p:sp>
      <p:sp>
        <p:nvSpPr>
          <p:cNvPr id="3" name="Content Placeholder 2"/>
          <p:cNvSpPr>
            <a:spLocks noGrp="1"/>
          </p:cNvSpPr>
          <p:nvPr>
            <p:ph idx="1"/>
          </p:nvPr>
        </p:nvSpPr>
        <p:spPr>
          <a:xfrm>
            <a:off x="645130" y="1064525"/>
            <a:ext cx="9890942" cy="5363571"/>
          </a:xfrm>
        </p:spPr>
        <p:txBody>
          <a:bodyPr>
            <a:normAutofit/>
          </a:bodyPr>
          <a:lstStyle/>
          <a:p>
            <a:r>
              <a:rPr lang="en-US" sz="2800" dirty="0" smtClean="0"/>
              <a:t>what </a:t>
            </a:r>
            <a:r>
              <a:rPr lang="en-US" sz="2800" dirty="0"/>
              <a:t>the Reformers owed the medieval tradition:  </a:t>
            </a:r>
            <a:endParaRPr lang="en-US" sz="2800" dirty="0" smtClean="0"/>
          </a:p>
          <a:p>
            <a:pPr lvl="1"/>
            <a:r>
              <a:rPr lang="en-US" sz="2600" dirty="0" smtClean="0"/>
              <a:t>“</a:t>
            </a:r>
            <a:r>
              <a:rPr lang="en-US" sz="2600" dirty="0"/>
              <a:t>a sense of the sermon as performance; a belief that preaching could transform the lives of those who stood before them; and a belief that the spirit of God was embodied in the preacher, and that the preacher’s rhetorical skill worked with divine grace” (17)  </a:t>
            </a:r>
            <a:endParaRPr lang="en-US" sz="2600" dirty="0" smtClean="0"/>
          </a:p>
          <a:p>
            <a:r>
              <a:rPr lang="en-US" sz="2800" dirty="0" smtClean="0"/>
              <a:t>NEW</a:t>
            </a:r>
            <a:r>
              <a:rPr lang="en-US" sz="2800" dirty="0"/>
              <a:t>:  sermon becomes central to worship</a:t>
            </a:r>
            <a:endParaRPr lang="en-CA" sz="2800" dirty="0"/>
          </a:p>
          <a:p>
            <a:endParaRPr lang="en-CA" sz="2800" dirty="0"/>
          </a:p>
        </p:txBody>
      </p:sp>
    </p:spTree>
    <p:extLst>
      <p:ext uri="{BB962C8B-B14F-4D97-AF65-F5344CB8AC3E}">
        <p14:creationId xmlns:p14="http://schemas.microsoft.com/office/powerpoint/2010/main" val="39586793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179762"/>
            <a:ext cx="9404723" cy="761933"/>
          </a:xfrm>
        </p:spPr>
        <p:txBody>
          <a:bodyPr/>
          <a:lstStyle/>
          <a:p>
            <a:r>
              <a:rPr lang="en-CA" dirty="0" smtClean="0">
                <a:solidFill>
                  <a:srgbClr val="FFC000"/>
                </a:solidFill>
              </a:rPr>
              <a:t>Preaching:  </a:t>
            </a:r>
            <a:r>
              <a:rPr lang="en-US" sz="4400" dirty="0" smtClean="0">
                <a:solidFill>
                  <a:srgbClr val="FFC000"/>
                </a:solidFill>
              </a:rPr>
              <a:t>Reformers in the Pulpit</a:t>
            </a:r>
            <a:r>
              <a:rPr lang="en-CA" sz="4400" dirty="0"/>
              <a:t/>
            </a:r>
            <a:br>
              <a:rPr lang="en-CA" sz="4400" dirty="0"/>
            </a:br>
            <a:endParaRPr lang="en-CA" dirty="0">
              <a:solidFill>
                <a:srgbClr val="FFC000"/>
              </a:solidFill>
            </a:endParaRPr>
          </a:p>
        </p:txBody>
      </p:sp>
      <p:sp>
        <p:nvSpPr>
          <p:cNvPr id="3" name="Content Placeholder 2"/>
          <p:cNvSpPr>
            <a:spLocks noGrp="1"/>
          </p:cNvSpPr>
          <p:nvPr>
            <p:ph idx="1"/>
          </p:nvPr>
        </p:nvSpPr>
        <p:spPr>
          <a:xfrm>
            <a:off x="645129" y="1064525"/>
            <a:ext cx="10627921" cy="5581935"/>
          </a:xfrm>
        </p:spPr>
        <p:txBody>
          <a:bodyPr>
            <a:normAutofit lnSpcReduction="10000"/>
          </a:bodyPr>
          <a:lstStyle/>
          <a:p>
            <a:r>
              <a:rPr lang="en-US" sz="2800" dirty="0" smtClean="0"/>
              <a:t>Luther</a:t>
            </a:r>
            <a:r>
              <a:rPr lang="en-US" sz="2800" dirty="0"/>
              <a:t>:  </a:t>
            </a:r>
            <a:r>
              <a:rPr lang="en-US" sz="2800" dirty="0" smtClean="0"/>
              <a:t>a reluctant </a:t>
            </a:r>
            <a:r>
              <a:rPr lang="en-US" sz="2800" dirty="0"/>
              <a:t>preacher </a:t>
            </a:r>
            <a:r>
              <a:rPr lang="en-US" sz="2800" dirty="0" smtClean="0"/>
              <a:t>(?) </a:t>
            </a:r>
          </a:p>
          <a:p>
            <a:pPr lvl="1"/>
            <a:r>
              <a:rPr lang="en-US" sz="2600" dirty="0" smtClean="0"/>
              <a:t>preached </a:t>
            </a:r>
            <a:r>
              <a:rPr lang="en-US" sz="2600" dirty="0"/>
              <a:t>regularly in Wittenberg, preached from a bare outline; </a:t>
            </a:r>
            <a:endParaRPr lang="en-US" sz="2600" dirty="0" smtClean="0"/>
          </a:p>
          <a:p>
            <a:pPr lvl="1"/>
            <a:r>
              <a:rPr lang="en-US" sz="2600" dirty="0" smtClean="0"/>
              <a:t>sermons </a:t>
            </a:r>
            <a:r>
              <a:rPr lang="en-US" sz="2600" dirty="0"/>
              <a:t>characterized by careful preparation (read Scripture), exposition of biblical passage, “relentless attention to the central message” </a:t>
            </a:r>
            <a:r>
              <a:rPr lang="en-US" sz="2600" dirty="0" smtClean="0"/>
              <a:t>(p. 19) of </a:t>
            </a:r>
            <a:r>
              <a:rPr lang="en-US" sz="2600" dirty="0"/>
              <a:t>the passage = </a:t>
            </a:r>
            <a:r>
              <a:rPr lang="en-US" sz="2600" i="1" dirty="0"/>
              <a:t>rein </a:t>
            </a:r>
            <a:r>
              <a:rPr lang="en-US" sz="2600" i="1" dirty="0" err="1" smtClean="0"/>
              <a:t>Evangelium</a:t>
            </a:r>
            <a:r>
              <a:rPr lang="en-US" sz="2600" dirty="0" smtClean="0"/>
              <a:t> </a:t>
            </a:r>
          </a:p>
          <a:p>
            <a:pPr lvl="1"/>
            <a:r>
              <a:rPr lang="en-US" sz="2600" dirty="0" smtClean="0"/>
              <a:t>derided </a:t>
            </a:r>
            <a:r>
              <a:rPr lang="en-US" sz="2600" dirty="0"/>
              <a:t>rhetorical tricks of pre-Reformation </a:t>
            </a:r>
            <a:r>
              <a:rPr lang="en-US" sz="2600" dirty="0" smtClean="0"/>
              <a:t>church  </a:t>
            </a:r>
          </a:p>
          <a:p>
            <a:pPr lvl="1"/>
            <a:r>
              <a:rPr lang="en-US" sz="2600" dirty="0" smtClean="0"/>
              <a:t>accommodated </a:t>
            </a:r>
            <a:r>
              <a:rPr lang="en-US" sz="2600" dirty="0"/>
              <a:t>exposition of biblical passage to the situation of his audience; </a:t>
            </a:r>
            <a:endParaRPr lang="en-US" sz="2600" dirty="0" smtClean="0"/>
          </a:p>
          <a:p>
            <a:pPr lvl="1"/>
            <a:r>
              <a:rPr lang="en-US" sz="2600" dirty="0" smtClean="0"/>
              <a:t>goal </a:t>
            </a:r>
            <a:r>
              <a:rPr lang="en-US" sz="2600" dirty="0"/>
              <a:t>of </a:t>
            </a:r>
            <a:r>
              <a:rPr lang="en-US" sz="2600" dirty="0" smtClean="0"/>
              <a:t>simplicity</a:t>
            </a:r>
          </a:p>
          <a:p>
            <a:pPr lvl="1"/>
            <a:r>
              <a:rPr lang="en-US" sz="2600" dirty="0" smtClean="0"/>
              <a:t>style</a:t>
            </a:r>
            <a:r>
              <a:rPr lang="en-US" sz="2600" dirty="0"/>
              <a:t>:  paired opposites (Law vs. Gospel); did not spare audience:  examples on p. 20; </a:t>
            </a:r>
            <a:endParaRPr lang="en-CA" sz="2600" dirty="0"/>
          </a:p>
          <a:p>
            <a:endParaRPr lang="en-CA" sz="2800" dirty="0"/>
          </a:p>
        </p:txBody>
      </p:sp>
    </p:spTree>
    <p:extLst>
      <p:ext uri="{BB962C8B-B14F-4D97-AF65-F5344CB8AC3E}">
        <p14:creationId xmlns:p14="http://schemas.microsoft.com/office/powerpoint/2010/main" val="3400037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179762"/>
            <a:ext cx="9404723" cy="761933"/>
          </a:xfrm>
        </p:spPr>
        <p:txBody>
          <a:bodyPr/>
          <a:lstStyle/>
          <a:p>
            <a:r>
              <a:rPr lang="en-CA" dirty="0" smtClean="0">
                <a:solidFill>
                  <a:srgbClr val="FFC000"/>
                </a:solidFill>
              </a:rPr>
              <a:t>Preaching:  </a:t>
            </a:r>
            <a:r>
              <a:rPr lang="en-US" sz="4400" dirty="0" smtClean="0">
                <a:solidFill>
                  <a:srgbClr val="FFC000"/>
                </a:solidFill>
              </a:rPr>
              <a:t>Reformers in the Pulpit</a:t>
            </a:r>
            <a:r>
              <a:rPr lang="en-CA" sz="4400" dirty="0"/>
              <a:t/>
            </a:r>
            <a:br>
              <a:rPr lang="en-CA" sz="4400" dirty="0"/>
            </a:br>
            <a:endParaRPr lang="en-CA" dirty="0">
              <a:solidFill>
                <a:srgbClr val="FFC000"/>
              </a:solidFill>
            </a:endParaRPr>
          </a:p>
        </p:txBody>
      </p:sp>
      <p:sp>
        <p:nvSpPr>
          <p:cNvPr id="3" name="Content Placeholder 2"/>
          <p:cNvSpPr>
            <a:spLocks noGrp="1"/>
          </p:cNvSpPr>
          <p:nvPr>
            <p:ph idx="1"/>
          </p:nvPr>
        </p:nvSpPr>
        <p:spPr>
          <a:xfrm>
            <a:off x="645129" y="1064525"/>
            <a:ext cx="10627921" cy="5581935"/>
          </a:xfrm>
        </p:spPr>
        <p:txBody>
          <a:bodyPr>
            <a:normAutofit lnSpcReduction="10000"/>
          </a:bodyPr>
          <a:lstStyle/>
          <a:p>
            <a:r>
              <a:rPr lang="en-US" sz="2800" dirty="0" smtClean="0"/>
              <a:t>Zwingli</a:t>
            </a:r>
            <a:r>
              <a:rPr lang="en-US" sz="2800" dirty="0"/>
              <a:t>:  preaching </a:t>
            </a:r>
            <a:r>
              <a:rPr lang="en-US" sz="2800" dirty="0" smtClean="0"/>
              <a:t>as </a:t>
            </a:r>
            <a:r>
              <a:rPr lang="en-US" sz="2800" dirty="0"/>
              <a:t>cornerstone of career; style similar to Luther’s = </a:t>
            </a:r>
            <a:r>
              <a:rPr lang="en-US" sz="2800" dirty="0">
                <a:solidFill>
                  <a:srgbClr val="FFC000"/>
                </a:solidFill>
              </a:rPr>
              <a:t>serial exposition </a:t>
            </a:r>
            <a:r>
              <a:rPr lang="en-US" sz="2800" dirty="0"/>
              <a:t>of Bible; </a:t>
            </a:r>
            <a:endParaRPr lang="en-US" sz="2800" dirty="0" smtClean="0"/>
          </a:p>
          <a:p>
            <a:r>
              <a:rPr lang="en-US" sz="2800" dirty="0" err="1" smtClean="0"/>
              <a:t>Bullinger</a:t>
            </a:r>
            <a:r>
              <a:rPr lang="en-US" sz="2800" dirty="0" smtClean="0"/>
              <a:t> </a:t>
            </a:r>
            <a:r>
              <a:rPr lang="en-US" sz="2800" dirty="0"/>
              <a:t>continues </a:t>
            </a:r>
            <a:r>
              <a:rPr lang="en-US" sz="2800" dirty="0" smtClean="0"/>
              <a:t>Zwingli’s </a:t>
            </a:r>
            <a:r>
              <a:rPr lang="en-US" sz="2800" dirty="0"/>
              <a:t>tradition of </a:t>
            </a:r>
            <a:r>
              <a:rPr lang="en-US" sz="2800" dirty="0" smtClean="0"/>
              <a:t>preaching; </a:t>
            </a:r>
            <a:r>
              <a:rPr lang="en-US" sz="2800" dirty="0"/>
              <a:t>emphasized training of preachers and patience of congregations</a:t>
            </a:r>
            <a:endParaRPr lang="en-CA" sz="2800" dirty="0"/>
          </a:p>
          <a:p>
            <a:r>
              <a:rPr lang="en-US" sz="2800" dirty="0"/>
              <a:t> </a:t>
            </a:r>
            <a:r>
              <a:rPr lang="en-US" sz="2800" dirty="0" smtClean="0"/>
              <a:t>Calvin</a:t>
            </a:r>
            <a:r>
              <a:rPr lang="en-US" sz="2800" dirty="0"/>
              <a:t>:  least prepared for preaching office; </a:t>
            </a:r>
            <a:endParaRPr lang="en-US" sz="2800" dirty="0" smtClean="0"/>
          </a:p>
          <a:p>
            <a:pPr lvl="1"/>
            <a:r>
              <a:rPr lang="en-US" sz="2600" dirty="0" smtClean="0"/>
              <a:t>busy</a:t>
            </a:r>
            <a:r>
              <a:rPr lang="en-US" sz="2600" dirty="0"/>
              <a:t>, remarkable, popular preacher:  listeners </a:t>
            </a:r>
            <a:r>
              <a:rPr lang="en-US" sz="2600" dirty="0" smtClean="0"/>
              <a:t>remembered </a:t>
            </a:r>
            <a:r>
              <a:rPr lang="en-US" sz="2600" dirty="0"/>
              <a:t>parts of his sermons on street after worship service; like Luther, Calvin </a:t>
            </a:r>
            <a:r>
              <a:rPr lang="en-US" sz="2600" dirty="0" smtClean="0"/>
              <a:t>criticized his audience</a:t>
            </a:r>
          </a:p>
          <a:p>
            <a:r>
              <a:rPr lang="en-US" sz="2800" dirty="0" smtClean="0">
                <a:solidFill>
                  <a:srgbClr val="FFC000"/>
                </a:solidFill>
              </a:rPr>
              <a:t>I saw a connection between the theme of the criticizing preacher and Pastor </a:t>
            </a:r>
            <a:r>
              <a:rPr lang="en-US" sz="2800" dirty="0" err="1" smtClean="0">
                <a:solidFill>
                  <a:srgbClr val="FFC000"/>
                </a:solidFill>
              </a:rPr>
              <a:t>Neander</a:t>
            </a:r>
            <a:r>
              <a:rPr lang="en-US" sz="2800" dirty="0" smtClean="0">
                <a:solidFill>
                  <a:srgbClr val="FFC000"/>
                </a:solidFill>
              </a:rPr>
              <a:t> (</a:t>
            </a:r>
            <a:r>
              <a:rPr lang="en-US" sz="2800" dirty="0" err="1" smtClean="0">
                <a:solidFill>
                  <a:srgbClr val="FFC000"/>
                </a:solidFill>
              </a:rPr>
              <a:t>Goodale</a:t>
            </a:r>
            <a:r>
              <a:rPr lang="en-US" sz="2800" dirty="0" smtClean="0">
                <a:solidFill>
                  <a:srgbClr val="FFC000"/>
                </a:solidFill>
              </a:rPr>
              <a:t>, p. 79).  Does that make sense to you?</a:t>
            </a:r>
            <a:endParaRPr lang="en-CA" sz="2800" dirty="0">
              <a:solidFill>
                <a:srgbClr val="FFC000"/>
              </a:solidFill>
            </a:endParaRPr>
          </a:p>
        </p:txBody>
      </p:sp>
    </p:spTree>
    <p:extLst>
      <p:ext uri="{BB962C8B-B14F-4D97-AF65-F5344CB8AC3E}">
        <p14:creationId xmlns:p14="http://schemas.microsoft.com/office/powerpoint/2010/main" val="23777536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179762"/>
            <a:ext cx="9404723" cy="761933"/>
          </a:xfrm>
        </p:spPr>
        <p:txBody>
          <a:bodyPr/>
          <a:lstStyle/>
          <a:p>
            <a:r>
              <a:rPr lang="en-CA" dirty="0" smtClean="0">
                <a:solidFill>
                  <a:srgbClr val="FFC000"/>
                </a:solidFill>
              </a:rPr>
              <a:t>Preaching:  </a:t>
            </a:r>
            <a:r>
              <a:rPr lang="en-US" sz="4400" dirty="0" smtClean="0">
                <a:solidFill>
                  <a:srgbClr val="FFC000"/>
                </a:solidFill>
              </a:rPr>
              <a:t>Preachers and People</a:t>
            </a:r>
            <a:r>
              <a:rPr lang="en-CA" sz="4400" dirty="0"/>
              <a:t/>
            </a:r>
            <a:br>
              <a:rPr lang="en-CA" sz="4400" dirty="0"/>
            </a:br>
            <a:endParaRPr lang="en-CA" dirty="0">
              <a:solidFill>
                <a:srgbClr val="FFC000"/>
              </a:solidFill>
            </a:endParaRPr>
          </a:p>
        </p:txBody>
      </p:sp>
      <p:sp>
        <p:nvSpPr>
          <p:cNvPr id="3" name="Content Placeholder 2"/>
          <p:cNvSpPr>
            <a:spLocks noGrp="1"/>
          </p:cNvSpPr>
          <p:nvPr>
            <p:ph idx="1"/>
          </p:nvPr>
        </p:nvSpPr>
        <p:spPr>
          <a:xfrm>
            <a:off x="645130" y="1146412"/>
            <a:ext cx="10627921" cy="5281685"/>
          </a:xfrm>
        </p:spPr>
        <p:txBody>
          <a:bodyPr>
            <a:normAutofit/>
          </a:bodyPr>
          <a:lstStyle/>
          <a:p>
            <a:r>
              <a:rPr lang="en-CA" sz="2600" dirty="0" smtClean="0"/>
              <a:t>“The Reformation became a movement only because the initiative of Wittenberg and Zurich was emulated in dozens of pulpits across central Europe” (25).</a:t>
            </a:r>
          </a:p>
          <a:p>
            <a:r>
              <a:rPr lang="en-US" sz="2800" dirty="0" smtClean="0"/>
              <a:t>Bernd </a:t>
            </a:r>
            <a:r>
              <a:rPr lang="en-US" sz="2800" dirty="0"/>
              <a:t>Moeller:  earliest Protestant preaching emphasized justification by faith, </a:t>
            </a:r>
            <a:r>
              <a:rPr lang="en-US" sz="2800" dirty="0" smtClean="0"/>
              <a:t>but: </a:t>
            </a:r>
            <a:r>
              <a:rPr lang="en-US" sz="2800" dirty="0"/>
              <a:t>printed sermons in Latin; </a:t>
            </a:r>
            <a:endParaRPr lang="en-US" sz="2800" dirty="0" smtClean="0"/>
          </a:p>
          <a:p>
            <a:r>
              <a:rPr lang="en-US" sz="2800" dirty="0" smtClean="0"/>
              <a:t>Susan </a:t>
            </a:r>
            <a:r>
              <a:rPr lang="en-US" sz="2800" dirty="0" err="1" smtClean="0"/>
              <a:t>Karant</a:t>
            </a:r>
            <a:r>
              <a:rPr lang="en-US" sz="2800" dirty="0" smtClean="0"/>
              <a:t>-Nunn: sermons </a:t>
            </a:r>
            <a:r>
              <a:rPr lang="en-US" sz="2800" dirty="0"/>
              <a:t>less coherent; popular demand for pure </a:t>
            </a:r>
            <a:r>
              <a:rPr lang="en-US" sz="2800" dirty="0" smtClean="0"/>
              <a:t>Gospel;  included a </a:t>
            </a:r>
            <a:r>
              <a:rPr lang="en-US" sz="2800" dirty="0"/>
              <a:t>plea for ideal Christian society </a:t>
            </a:r>
            <a:r>
              <a:rPr lang="en-US" sz="2800" dirty="0" smtClean="0"/>
              <a:t>and </a:t>
            </a:r>
            <a:r>
              <a:rPr lang="en-US" sz="2800" dirty="0"/>
              <a:t>anti-clerical attacks; </a:t>
            </a:r>
            <a:endParaRPr lang="en-US" sz="2800" dirty="0" smtClean="0"/>
          </a:p>
          <a:p>
            <a:r>
              <a:rPr lang="en-US" sz="2800" dirty="0" smtClean="0"/>
              <a:t>Reformers </a:t>
            </a:r>
            <a:r>
              <a:rPr lang="en-US" sz="2800" dirty="0"/>
              <a:t>had to restrain ambitions of most zealous </a:t>
            </a:r>
            <a:r>
              <a:rPr lang="en-US" sz="2800" dirty="0" smtClean="0"/>
              <a:t>listeners</a:t>
            </a:r>
            <a:endParaRPr lang="en-CA" sz="2800" dirty="0"/>
          </a:p>
          <a:p>
            <a:r>
              <a:rPr lang="en-US" sz="2800" dirty="0"/>
              <a:t> </a:t>
            </a:r>
            <a:endParaRPr lang="en-CA" sz="2600" dirty="0"/>
          </a:p>
        </p:txBody>
      </p:sp>
    </p:spTree>
    <p:extLst>
      <p:ext uri="{BB962C8B-B14F-4D97-AF65-F5344CB8AC3E}">
        <p14:creationId xmlns:p14="http://schemas.microsoft.com/office/powerpoint/2010/main" val="36149941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179762"/>
            <a:ext cx="9404723" cy="761933"/>
          </a:xfrm>
        </p:spPr>
        <p:txBody>
          <a:bodyPr/>
          <a:lstStyle/>
          <a:p>
            <a:r>
              <a:rPr lang="en-CA" dirty="0" smtClean="0">
                <a:solidFill>
                  <a:srgbClr val="FFC000"/>
                </a:solidFill>
              </a:rPr>
              <a:t>Preaching:  </a:t>
            </a:r>
            <a:r>
              <a:rPr lang="en-US" sz="4400" dirty="0" smtClean="0">
                <a:solidFill>
                  <a:srgbClr val="FFC000"/>
                </a:solidFill>
              </a:rPr>
              <a:t>Preachers and People</a:t>
            </a:r>
            <a:r>
              <a:rPr lang="en-CA" sz="4400" dirty="0"/>
              <a:t/>
            </a:r>
            <a:br>
              <a:rPr lang="en-CA" sz="4400" dirty="0"/>
            </a:br>
            <a:endParaRPr lang="en-CA" dirty="0">
              <a:solidFill>
                <a:srgbClr val="FFC000"/>
              </a:solidFill>
            </a:endParaRPr>
          </a:p>
        </p:txBody>
      </p:sp>
      <p:sp>
        <p:nvSpPr>
          <p:cNvPr id="3" name="Content Placeholder 2"/>
          <p:cNvSpPr>
            <a:spLocks noGrp="1"/>
          </p:cNvSpPr>
          <p:nvPr>
            <p:ph idx="1"/>
          </p:nvPr>
        </p:nvSpPr>
        <p:spPr>
          <a:xfrm>
            <a:off x="341194" y="1050877"/>
            <a:ext cx="11313994" cy="5663821"/>
          </a:xfrm>
        </p:spPr>
        <p:txBody>
          <a:bodyPr>
            <a:normAutofit/>
          </a:bodyPr>
          <a:lstStyle/>
          <a:p>
            <a:r>
              <a:rPr lang="en-US" sz="2800" dirty="0"/>
              <a:t>town councils vie with congregations to appoint preachers; </a:t>
            </a:r>
            <a:endParaRPr lang="en-CA" sz="2800" dirty="0"/>
          </a:p>
          <a:p>
            <a:pPr lvl="1"/>
            <a:r>
              <a:rPr lang="en-US" sz="2800" dirty="0" err="1" smtClean="0"/>
              <a:t>Strassburg</a:t>
            </a:r>
            <a:r>
              <a:rPr lang="en-US" sz="2800" dirty="0"/>
              <a:t>:  Matthias Zell was initiator:  preaching so popular that carpenters made him a new pulpit when pulpit in Cathedral denied him. Demands for gospel preaching </a:t>
            </a:r>
            <a:r>
              <a:rPr lang="en-US" sz="2800" dirty="0" smtClean="0"/>
              <a:t>combined with </a:t>
            </a:r>
            <a:r>
              <a:rPr lang="en-US" sz="2800" dirty="0"/>
              <a:t>demands for Protestant Church = abolition of </a:t>
            </a:r>
            <a:r>
              <a:rPr lang="en-US" sz="2800" dirty="0" smtClean="0"/>
              <a:t>Mass</a:t>
            </a:r>
          </a:p>
          <a:p>
            <a:pPr lvl="1"/>
            <a:r>
              <a:rPr lang="en-US" sz="2800" dirty="0" smtClean="0"/>
              <a:t>“</a:t>
            </a:r>
            <a:r>
              <a:rPr lang="en-US" sz="2800" dirty="0"/>
              <a:t>Shorn of the sacramental powers that had bolstered even the most inadequate of the pre-Reformation clergy, the new ministerial cadre faced a demanding audience fully conscious of their role in shaping the new church.  For the preacher in the pulpit this created an uneasy dynamic that the Reformation never entirely resolved” (30).</a:t>
            </a:r>
            <a:endParaRPr lang="en-CA" sz="2800" dirty="0"/>
          </a:p>
          <a:p>
            <a:pPr lvl="1"/>
            <a:endParaRPr lang="en-US" sz="2400" dirty="0" smtClean="0"/>
          </a:p>
          <a:p>
            <a:pPr lvl="1"/>
            <a:endParaRPr lang="en-CA" sz="2400" dirty="0"/>
          </a:p>
        </p:txBody>
      </p:sp>
    </p:spTree>
    <p:extLst>
      <p:ext uri="{BB962C8B-B14F-4D97-AF65-F5344CB8AC3E}">
        <p14:creationId xmlns:p14="http://schemas.microsoft.com/office/powerpoint/2010/main" val="38826435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179762"/>
            <a:ext cx="9404723" cy="761933"/>
          </a:xfrm>
        </p:spPr>
        <p:txBody>
          <a:bodyPr/>
          <a:lstStyle/>
          <a:p>
            <a:r>
              <a:rPr lang="en-CA" dirty="0" smtClean="0">
                <a:solidFill>
                  <a:srgbClr val="FFC000"/>
                </a:solidFill>
              </a:rPr>
              <a:t>Preaching:  </a:t>
            </a:r>
            <a:r>
              <a:rPr lang="en-US" sz="4400" dirty="0" smtClean="0">
                <a:solidFill>
                  <a:srgbClr val="FFC000"/>
                </a:solidFill>
              </a:rPr>
              <a:t>Taming the Prophet</a:t>
            </a:r>
            <a:r>
              <a:rPr lang="en-CA" sz="4400" dirty="0"/>
              <a:t/>
            </a:r>
            <a:br>
              <a:rPr lang="en-CA" sz="4400" dirty="0"/>
            </a:br>
            <a:endParaRPr lang="en-CA" dirty="0">
              <a:solidFill>
                <a:srgbClr val="FFC000"/>
              </a:solidFill>
            </a:endParaRPr>
          </a:p>
        </p:txBody>
      </p:sp>
      <p:sp>
        <p:nvSpPr>
          <p:cNvPr id="3" name="Content Placeholder 2"/>
          <p:cNvSpPr>
            <a:spLocks noGrp="1"/>
          </p:cNvSpPr>
          <p:nvPr>
            <p:ph idx="1"/>
          </p:nvPr>
        </p:nvSpPr>
        <p:spPr>
          <a:xfrm>
            <a:off x="313899" y="1119116"/>
            <a:ext cx="11313994" cy="5472753"/>
          </a:xfrm>
        </p:spPr>
        <p:txBody>
          <a:bodyPr>
            <a:normAutofit fontScale="62500" lnSpcReduction="20000"/>
          </a:bodyPr>
          <a:lstStyle/>
          <a:p>
            <a:pPr lvl="1"/>
            <a:r>
              <a:rPr lang="en-US" sz="4500" dirty="0"/>
              <a:t>“In the first years of the Reformation, preaching often provided the decisive impetus for lay activism” (30).  e.g. </a:t>
            </a:r>
            <a:r>
              <a:rPr lang="en-US" sz="4500" dirty="0" smtClean="0"/>
              <a:t>iconoclasm</a:t>
            </a:r>
          </a:p>
          <a:p>
            <a:pPr lvl="1"/>
            <a:r>
              <a:rPr lang="en-US" sz="4500" dirty="0" smtClean="0"/>
              <a:t>tension: enthusiasm of early years of Protestantism vs. task of building a new Church</a:t>
            </a:r>
          </a:p>
          <a:p>
            <a:pPr lvl="1"/>
            <a:r>
              <a:rPr lang="en-US" sz="4500" dirty="0">
                <a:ea typeface="Times New Roman" panose="02020603050405020304" pitchFamily="18" charset="0"/>
              </a:rPr>
              <a:t>training of preachers:  </a:t>
            </a:r>
            <a:r>
              <a:rPr lang="en-US" sz="4500" i="1" dirty="0" err="1">
                <a:ea typeface="Times New Roman" panose="02020603050405020304" pitchFamily="18" charset="0"/>
              </a:rPr>
              <a:t>Prophezei</a:t>
            </a:r>
            <a:r>
              <a:rPr lang="en-US" sz="4500" dirty="0">
                <a:ea typeface="Times New Roman" panose="02020603050405020304" pitchFamily="18" charset="0"/>
              </a:rPr>
              <a:t> in Zurich (1525); Geneva:  apprenticeship training for </a:t>
            </a:r>
            <a:r>
              <a:rPr lang="en-US" sz="4500" dirty="0" smtClean="0">
                <a:ea typeface="Times New Roman" panose="02020603050405020304" pitchFamily="18" charset="0"/>
              </a:rPr>
              <a:t>preachers</a:t>
            </a:r>
          </a:p>
          <a:p>
            <a:pPr lvl="1"/>
            <a:r>
              <a:rPr lang="en-US" sz="4500" dirty="0">
                <a:ea typeface="Times New Roman" panose="02020603050405020304" pitchFamily="18" charset="0"/>
              </a:rPr>
              <a:t>Scotland:  recount biblical text, exegesis, </a:t>
            </a:r>
            <a:r>
              <a:rPr lang="en-US" sz="4500" dirty="0" smtClean="0">
                <a:ea typeface="Times New Roman" panose="02020603050405020304" pitchFamily="18" charset="0"/>
              </a:rPr>
              <a:t>application</a:t>
            </a:r>
            <a:endParaRPr lang="en-US" sz="4500" dirty="0" smtClean="0"/>
          </a:p>
          <a:p>
            <a:pPr lvl="1"/>
            <a:r>
              <a:rPr lang="en-US" sz="4500" dirty="0">
                <a:ea typeface="Times New Roman" panose="02020603050405020304" pitchFamily="18" charset="0"/>
              </a:rPr>
              <a:t>prophecy restrained:  rebuking monitored by civil </a:t>
            </a:r>
            <a:r>
              <a:rPr lang="en-US" sz="4500" dirty="0" smtClean="0">
                <a:ea typeface="Times New Roman" panose="02020603050405020304" pitchFamily="18" charset="0"/>
              </a:rPr>
              <a:t>authorities</a:t>
            </a:r>
          </a:p>
          <a:p>
            <a:pPr lvl="1"/>
            <a:r>
              <a:rPr lang="en-US" sz="4500" dirty="0" smtClean="0">
                <a:ea typeface="Times New Roman" panose="02020603050405020304" pitchFamily="18" charset="0"/>
              </a:rPr>
              <a:t>“</a:t>
            </a:r>
            <a:r>
              <a:rPr lang="en-US" sz="4500" dirty="0">
                <a:ea typeface="Times New Roman" panose="02020603050405020304" pitchFamily="18" charset="0"/>
              </a:rPr>
              <a:t>The sermon provided the ideal vehicle to express the </a:t>
            </a:r>
            <a:r>
              <a:rPr lang="en-US" sz="4500" dirty="0" err="1">
                <a:ea typeface="Times New Roman" panose="02020603050405020304" pitchFamily="18" charset="0"/>
              </a:rPr>
              <a:t>bibliocentric</a:t>
            </a:r>
            <a:r>
              <a:rPr lang="en-US" sz="4500" dirty="0">
                <a:ea typeface="Times New Roman" panose="02020603050405020304" pitchFamily="18" charset="0"/>
              </a:rPr>
              <a:t> core of Protestantism:  in its turn it swiftly became the core of all Protestant </a:t>
            </a:r>
            <a:r>
              <a:rPr lang="en-US" sz="4500" dirty="0" smtClean="0">
                <a:ea typeface="Times New Roman" panose="02020603050405020304" pitchFamily="18" charset="0"/>
              </a:rPr>
              <a:t>worship” (38).</a:t>
            </a:r>
            <a:r>
              <a:rPr lang="en-CA" sz="4500" dirty="0" smtClean="0"/>
              <a:t> </a:t>
            </a:r>
            <a:endParaRPr lang="en-CA" sz="4500" dirty="0"/>
          </a:p>
          <a:p>
            <a:pPr marL="0" lvl="0" indent="0" defTabSz="914400" eaLnBrk="0" fontAlgn="base" hangingPunct="0">
              <a:spcBef>
                <a:spcPct val="0"/>
              </a:spcBef>
              <a:spcAft>
                <a:spcPct val="0"/>
              </a:spcAft>
              <a:buClrTx/>
              <a:buSzTx/>
              <a:buNone/>
            </a:pPr>
            <a:endParaRPr lang="en-US" sz="2400" dirty="0">
              <a:latin typeface="Arial" panose="020B0604020202020204" pitchFamily="34" charset="0"/>
              <a:ea typeface="Times New Roman" panose="02020603050405020304" pitchFamily="18" charset="0"/>
            </a:endParaRPr>
          </a:p>
          <a:p>
            <a:pPr lvl="1"/>
            <a:endParaRPr lang="en-US" sz="2400" dirty="0" smtClean="0"/>
          </a:p>
          <a:p>
            <a:pPr lvl="1"/>
            <a:endParaRPr lang="en-US" sz="2400" dirty="0" smtClean="0"/>
          </a:p>
          <a:p>
            <a:pPr lvl="1"/>
            <a:endParaRPr lang="en-CA" sz="2400" dirty="0"/>
          </a:p>
          <a:p>
            <a:pPr lvl="1"/>
            <a:endParaRPr lang="en-US" sz="2400" dirty="0" smtClean="0"/>
          </a:p>
          <a:p>
            <a:pPr lvl="1"/>
            <a:endParaRPr lang="en-CA" sz="2400" dirty="0"/>
          </a:p>
        </p:txBody>
      </p:sp>
      <p:sp>
        <p:nvSpPr>
          <p:cNvPr id="10" name="Rectangle 7"/>
          <p:cNvSpPr>
            <a:spLocks noChangeArrowheads="1"/>
          </p:cNvSpPr>
          <p:nvPr/>
        </p:nvSpPr>
        <p:spPr bwMode="auto">
          <a:xfrm flipV="1">
            <a:off x="-545910" y="1282468"/>
            <a:ext cx="120555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CA" sz="1800" b="0" i="0" u="none" strike="noStrike" cap="none" normalizeH="0" baseline="0" dirty="0" smtClean="0">
              <a:ln>
                <a:noFill/>
              </a:ln>
              <a:solidFill>
                <a:schemeClr val="tx1"/>
              </a:solidFill>
              <a:effectLst/>
              <a:latin typeface="Arial" panose="020B0604020202020204" pitchFamily="34" charset="0"/>
            </a:endParaRPr>
          </a:p>
        </p:txBody>
      </p:sp>
      <p:sp>
        <p:nvSpPr>
          <p:cNvPr id="11" name="Rectangle 8"/>
          <p:cNvSpPr>
            <a:spLocks noChangeArrowheads="1"/>
          </p:cNvSpPr>
          <p:nvPr/>
        </p:nvSpPr>
        <p:spPr bwMode="auto">
          <a:xfrm>
            <a:off x="0" y="3609411"/>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CA"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82070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4025" y="75063"/>
            <a:ext cx="10746870" cy="777922"/>
          </a:xfrm>
        </p:spPr>
        <p:txBody>
          <a:bodyPr/>
          <a:lstStyle/>
          <a:p>
            <a:r>
              <a:rPr lang="en-CA" sz="3200" dirty="0" err="1" smtClean="0">
                <a:solidFill>
                  <a:srgbClr val="FFC000"/>
                </a:solidFill>
                <a:hlinkClick r:id="rId2"/>
              </a:rPr>
              <a:t>Burntisland</a:t>
            </a:r>
            <a:r>
              <a:rPr lang="en-CA" sz="3200" dirty="0" smtClean="0">
                <a:solidFill>
                  <a:srgbClr val="FFC000"/>
                </a:solidFill>
                <a:hlinkClick r:id="rId2"/>
              </a:rPr>
              <a:t> Parish Church </a:t>
            </a:r>
            <a:r>
              <a:rPr lang="en-CA" sz="3200" dirty="0" smtClean="0">
                <a:solidFill>
                  <a:srgbClr val="FFC000"/>
                </a:solidFill>
              </a:rPr>
              <a:t>and Magistrate’s Pew</a:t>
            </a:r>
            <a:endParaRPr lang="en-CA" sz="3200" dirty="0">
              <a:solidFill>
                <a:srgbClr val="FFC000"/>
              </a:solidFill>
            </a:endParaRPr>
          </a:p>
        </p:txBody>
      </p:sp>
    </p:spTree>
    <p:extLst>
      <p:ext uri="{BB962C8B-B14F-4D97-AF65-F5344CB8AC3E}">
        <p14:creationId xmlns:p14="http://schemas.microsoft.com/office/powerpoint/2010/main" val="14333584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3440" y="626091"/>
            <a:ext cx="4135270" cy="3864022"/>
          </a:xfrm>
        </p:spPr>
        <p:txBody>
          <a:bodyPr/>
          <a:lstStyle/>
          <a:p>
            <a:r>
              <a:rPr lang="en-CA" dirty="0" smtClean="0">
                <a:hlinkClick r:id="rId2"/>
              </a:rPr>
              <a:t>Huguenot Church in Lyon</a:t>
            </a:r>
            <a:endParaRPr lang="en-CA" dirty="0"/>
          </a:p>
        </p:txBody>
      </p:sp>
    </p:spTree>
    <p:extLst>
      <p:ext uri="{BB962C8B-B14F-4D97-AF65-F5344CB8AC3E}">
        <p14:creationId xmlns:p14="http://schemas.microsoft.com/office/powerpoint/2010/main" val="6724860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46111" y="193411"/>
            <a:ext cx="9404723" cy="680046"/>
          </a:xfrm>
        </p:spPr>
        <p:txBody>
          <a:bodyPr/>
          <a:lstStyle/>
          <a:p>
            <a:r>
              <a:rPr lang="en-CA" dirty="0" smtClean="0">
                <a:solidFill>
                  <a:srgbClr val="FFC000"/>
                </a:solidFill>
              </a:rPr>
              <a:t>Militant in Song</a:t>
            </a:r>
            <a:endParaRPr lang="en-CA" dirty="0">
              <a:solidFill>
                <a:srgbClr val="FFC000"/>
              </a:solidFill>
            </a:endParaRPr>
          </a:p>
        </p:txBody>
      </p:sp>
      <p:sp>
        <p:nvSpPr>
          <p:cNvPr id="4" name="Content Placeholder 3"/>
          <p:cNvSpPr>
            <a:spLocks noGrp="1"/>
          </p:cNvSpPr>
          <p:nvPr>
            <p:ph idx="1"/>
          </p:nvPr>
        </p:nvSpPr>
        <p:spPr>
          <a:xfrm>
            <a:off x="1104293" y="873458"/>
            <a:ext cx="9322597" cy="5800298"/>
          </a:xfrm>
        </p:spPr>
        <p:txBody>
          <a:bodyPr>
            <a:normAutofit/>
          </a:bodyPr>
          <a:lstStyle/>
          <a:p>
            <a:r>
              <a:rPr lang="en-US" sz="2800" dirty="0" smtClean="0"/>
              <a:t>distinctive </a:t>
            </a:r>
            <a:r>
              <a:rPr lang="en-US" sz="2800" dirty="0"/>
              <a:t>Protestant worship:  prayer, Scripture, preaching, communal singing.  </a:t>
            </a:r>
            <a:endParaRPr lang="en-US" sz="2800" dirty="0" smtClean="0"/>
          </a:p>
          <a:p>
            <a:pPr lvl="1"/>
            <a:r>
              <a:rPr lang="en-US" sz="2600" dirty="0" smtClean="0"/>
              <a:t>communal singing: “the most distinctive innovation” (40)</a:t>
            </a:r>
          </a:p>
          <a:p>
            <a:r>
              <a:rPr lang="en-US" sz="2800" dirty="0" smtClean="0"/>
              <a:t>“</a:t>
            </a:r>
            <a:r>
              <a:rPr lang="en-US" sz="2800" dirty="0"/>
              <a:t>If the reformers invested such hopes in music, it was partly because singing was such a ubiquitous part of pre-industrial society” (41).  </a:t>
            </a:r>
            <a:endParaRPr lang="en-US" sz="2800" dirty="0" smtClean="0"/>
          </a:p>
          <a:p>
            <a:r>
              <a:rPr lang="en-US" sz="2800" dirty="0" smtClean="0"/>
              <a:t>“</a:t>
            </a:r>
            <a:r>
              <a:rPr lang="en-US" sz="2800" dirty="0"/>
              <a:t>Almost the only place one would not expect regularly to find music was in the parish church” (42</a:t>
            </a:r>
            <a:r>
              <a:rPr lang="en-US" sz="2800" dirty="0" smtClean="0"/>
              <a:t>).</a:t>
            </a:r>
          </a:p>
          <a:p>
            <a:pPr lvl="1"/>
            <a:r>
              <a:rPr lang="en-US" sz="2600" dirty="0" smtClean="0"/>
              <a:t>choirs in large urban churches, aristocratic chapels</a:t>
            </a:r>
          </a:p>
          <a:p>
            <a:pPr lvl="1"/>
            <a:endParaRPr lang="en-CA" sz="2600" dirty="0"/>
          </a:p>
        </p:txBody>
      </p:sp>
    </p:spTree>
    <p:extLst>
      <p:ext uri="{BB962C8B-B14F-4D97-AF65-F5344CB8AC3E}">
        <p14:creationId xmlns:p14="http://schemas.microsoft.com/office/powerpoint/2010/main" val="7984698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solidFill>
                  <a:srgbClr val="92D050"/>
                </a:solidFill>
              </a:rPr>
              <a:t>Reformation and the Culture of Persuasion</a:t>
            </a:r>
            <a:endParaRPr lang="en-CA" dirty="0">
              <a:solidFill>
                <a:srgbClr val="92D050"/>
              </a:solidFill>
            </a:endParaRPr>
          </a:p>
        </p:txBody>
      </p:sp>
      <p:sp>
        <p:nvSpPr>
          <p:cNvPr id="3" name="Subtitle 2"/>
          <p:cNvSpPr>
            <a:spLocks noGrp="1"/>
          </p:cNvSpPr>
          <p:nvPr>
            <p:ph type="subTitle" idx="1"/>
          </p:nvPr>
        </p:nvSpPr>
        <p:spPr/>
        <p:txBody>
          <a:bodyPr/>
          <a:lstStyle/>
          <a:p>
            <a:endParaRPr lang="en-CA"/>
          </a:p>
        </p:txBody>
      </p:sp>
    </p:spTree>
    <p:extLst>
      <p:ext uri="{BB962C8B-B14F-4D97-AF65-F5344CB8AC3E}">
        <p14:creationId xmlns:p14="http://schemas.microsoft.com/office/powerpoint/2010/main" val="28050679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46111" y="193411"/>
            <a:ext cx="10818008" cy="680046"/>
          </a:xfrm>
        </p:spPr>
        <p:txBody>
          <a:bodyPr/>
          <a:lstStyle/>
          <a:p>
            <a:r>
              <a:rPr lang="en-CA" sz="3600" dirty="0" smtClean="0">
                <a:solidFill>
                  <a:srgbClr val="FFC000"/>
                </a:solidFill>
              </a:rPr>
              <a:t>Militant in Song: The Wittenberg Nightingale</a:t>
            </a:r>
            <a:endParaRPr lang="en-CA" sz="3600" dirty="0">
              <a:solidFill>
                <a:srgbClr val="FFC000"/>
              </a:solidFill>
            </a:endParaRPr>
          </a:p>
        </p:txBody>
      </p:sp>
      <p:sp>
        <p:nvSpPr>
          <p:cNvPr id="4" name="Content Placeholder 3"/>
          <p:cNvSpPr>
            <a:spLocks noGrp="1"/>
          </p:cNvSpPr>
          <p:nvPr>
            <p:ph idx="1"/>
          </p:nvPr>
        </p:nvSpPr>
        <p:spPr>
          <a:xfrm>
            <a:off x="286604" y="873458"/>
            <a:ext cx="6100548" cy="5800298"/>
          </a:xfrm>
        </p:spPr>
        <p:txBody>
          <a:bodyPr>
            <a:normAutofit/>
          </a:bodyPr>
          <a:lstStyle/>
          <a:p>
            <a:r>
              <a:rPr lang="en-US" sz="2800" dirty="0" smtClean="0"/>
              <a:t>Luther</a:t>
            </a:r>
            <a:r>
              <a:rPr lang="en-US" sz="2800" dirty="0"/>
              <a:t>:  retains basic structure of medieval liturgy</a:t>
            </a:r>
            <a:r>
              <a:rPr lang="en-US" sz="2800" dirty="0" smtClean="0"/>
              <a:t>;</a:t>
            </a:r>
          </a:p>
          <a:p>
            <a:pPr lvl="1"/>
            <a:r>
              <a:rPr lang="en-US" sz="2800" dirty="0" smtClean="0"/>
              <a:t> </a:t>
            </a:r>
            <a:r>
              <a:rPr lang="en-US" sz="2800" dirty="0"/>
              <a:t>adds vernacular </a:t>
            </a:r>
            <a:r>
              <a:rPr lang="en-US" sz="2800" dirty="0" smtClean="0"/>
              <a:t>songs</a:t>
            </a:r>
          </a:p>
          <a:p>
            <a:pPr lvl="1"/>
            <a:r>
              <a:rPr lang="en-US" sz="2800" dirty="0" smtClean="0"/>
              <a:t> </a:t>
            </a:r>
            <a:r>
              <a:rPr lang="en-US" sz="2800" dirty="0"/>
              <a:t>by 1524 ca. 40 Wittenberg hymns:  texts from psalms or based on familiar Latin </a:t>
            </a:r>
            <a:r>
              <a:rPr lang="en-US" sz="2800" dirty="0" smtClean="0"/>
              <a:t>texts </a:t>
            </a:r>
          </a:p>
          <a:p>
            <a:pPr lvl="1"/>
            <a:r>
              <a:rPr lang="en-US" sz="2800" dirty="0" smtClean="0"/>
              <a:t>hymnal: </a:t>
            </a:r>
            <a:r>
              <a:rPr lang="en-US" sz="2800" i="1" dirty="0" err="1" smtClean="0"/>
              <a:t>Geystliches</a:t>
            </a:r>
            <a:r>
              <a:rPr lang="en-US" sz="2800" i="1" dirty="0" smtClean="0"/>
              <a:t> </a:t>
            </a:r>
            <a:r>
              <a:rPr lang="en-US" sz="2800" i="1" dirty="0" err="1" smtClean="0"/>
              <a:t>Gesangk</a:t>
            </a:r>
            <a:r>
              <a:rPr lang="en-US" sz="2800" i="1" dirty="0" smtClean="0"/>
              <a:t> </a:t>
            </a:r>
            <a:r>
              <a:rPr lang="en-US" sz="2800" i="1" dirty="0" err="1" smtClean="0"/>
              <a:t>Buchlein</a:t>
            </a:r>
            <a:r>
              <a:rPr lang="en-US" sz="2800" i="1" dirty="0" smtClean="0"/>
              <a:t> </a:t>
            </a:r>
            <a:r>
              <a:rPr lang="en-US" sz="2800" dirty="0" smtClean="0"/>
              <a:t>(1524)</a:t>
            </a:r>
          </a:p>
          <a:p>
            <a:pPr lvl="1"/>
            <a:r>
              <a:rPr lang="en-US" sz="2800" dirty="0" smtClean="0"/>
              <a:t>Johan </a:t>
            </a:r>
            <a:r>
              <a:rPr lang="en-US" sz="2800" dirty="0"/>
              <a:t>Walter composed polyphonic choral </a:t>
            </a:r>
            <a:r>
              <a:rPr lang="en-US" sz="2800" dirty="0" smtClean="0"/>
              <a:t>settings </a:t>
            </a:r>
          </a:p>
          <a:p>
            <a:pPr lvl="1"/>
            <a:endParaRPr lang="en-CA" sz="2600" dirty="0"/>
          </a:p>
        </p:txBody>
      </p:sp>
    </p:spTree>
    <p:extLst>
      <p:ext uri="{BB962C8B-B14F-4D97-AF65-F5344CB8AC3E}">
        <p14:creationId xmlns:p14="http://schemas.microsoft.com/office/powerpoint/2010/main" val="25995840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46111" y="193411"/>
            <a:ext cx="10818008" cy="680046"/>
          </a:xfrm>
        </p:spPr>
        <p:txBody>
          <a:bodyPr/>
          <a:lstStyle/>
          <a:p>
            <a:r>
              <a:rPr lang="en-CA" sz="3600" dirty="0" smtClean="0">
                <a:solidFill>
                  <a:srgbClr val="FFC000"/>
                </a:solidFill>
              </a:rPr>
              <a:t>Militant in Song: The Wittenberg Nightingale</a:t>
            </a:r>
            <a:endParaRPr lang="en-CA" sz="3600" dirty="0">
              <a:solidFill>
                <a:srgbClr val="FFC000"/>
              </a:solidFill>
            </a:endParaRPr>
          </a:p>
        </p:txBody>
      </p:sp>
      <p:sp>
        <p:nvSpPr>
          <p:cNvPr id="4" name="Content Placeholder 3"/>
          <p:cNvSpPr>
            <a:spLocks noGrp="1"/>
          </p:cNvSpPr>
          <p:nvPr>
            <p:ph idx="1"/>
          </p:nvPr>
        </p:nvSpPr>
        <p:spPr>
          <a:xfrm>
            <a:off x="1104293" y="1364776"/>
            <a:ext cx="9322597" cy="4476466"/>
          </a:xfrm>
        </p:spPr>
        <p:txBody>
          <a:bodyPr>
            <a:normAutofit/>
          </a:bodyPr>
          <a:lstStyle/>
          <a:p>
            <a:r>
              <a:rPr lang="en-US" sz="2800" dirty="0" smtClean="0"/>
              <a:t>hymns </a:t>
            </a:r>
            <a:r>
              <a:rPr lang="en-US" sz="2800" dirty="0"/>
              <a:t>quickly </a:t>
            </a:r>
            <a:r>
              <a:rPr lang="en-US" sz="2800" dirty="0" smtClean="0"/>
              <a:t>became popular </a:t>
            </a:r>
          </a:p>
          <a:p>
            <a:r>
              <a:rPr lang="en-US" sz="2800" dirty="0" smtClean="0"/>
              <a:t>effects</a:t>
            </a:r>
            <a:r>
              <a:rPr lang="en-US" sz="2800" dirty="0"/>
              <a:t>:  </a:t>
            </a:r>
            <a:r>
              <a:rPr lang="en-US" sz="2800" dirty="0" smtClean="0"/>
              <a:t>proliferation of </a:t>
            </a:r>
            <a:r>
              <a:rPr lang="en-US" sz="2800" dirty="0"/>
              <a:t>congregational hymn books, singing of lessons at school; church ordinances </a:t>
            </a:r>
            <a:r>
              <a:rPr lang="en-US" sz="2800" dirty="0" smtClean="0"/>
              <a:t>called </a:t>
            </a:r>
            <a:r>
              <a:rPr lang="en-US" sz="2800" dirty="0"/>
              <a:t>for congregational singing; singing part of communal response to worship service</a:t>
            </a:r>
            <a:endParaRPr lang="en-CA" sz="2800" dirty="0"/>
          </a:p>
          <a:p>
            <a:pPr lvl="1"/>
            <a:endParaRPr lang="en-CA" sz="2600" dirty="0"/>
          </a:p>
        </p:txBody>
      </p:sp>
    </p:spTree>
    <p:extLst>
      <p:ext uri="{BB962C8B-B14F-4D97-AF65-F5344CB8AC3E}">
        <p14:creationId xmlns:p14="http://schemas.microsoft.com/office/powerpoint/2010/main" val="41118158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46111" y="193411"/>
            <a:ext cx="10818008" cy="680046"/>
          </a:xfrm>
        </p:spPr>
        <p:txBody>
          <a:bodyPr/>
          <a:lstStyle/>
          <a:p>
            <a:r>
              <a:rPr lang="en-CA" sz="3600" dirty="0" smtClean="0">
                <a:solidFill>
                  <a:srgbClr val="FFC000"/>
                </a:solidFill>
              </a:rPr>
              <a:t>Militant in Song: The Wittenberg Nightingale</a:t>
            </a:r>
            <a:endParaRPr lang="en-CA" sz="3600" dirty="0">
              <a:solidFill>
                <a:srgbClr val="FFC000"/>
              </a:solidFill>
            </a:endParaRPr>
          </a:p>
        </p:txBody>
      </p:sp>
      <p:sp>
        <p:nvSpPr>
          <p:cNvPr id="4" name="Content Placeholder 3"/>
          <p:cNvSpPr>
            <a:spLocks noGrp="1"/>
          </p:cNvSpPr>
          <p:nvPr>
            <p:ph idx="1"/>
          </p:nvPr>
        </p:nvSpPr>
        <p:spPr>
          <a:xfrm>
            <a:off x="122830" y="873458"/>
            <a:ext cx="6141492" cy="5800298"/>
          </a:xfrm>
        </p:spPr>
        <p:txBody>
          <a:bodyPr>
            <a:normAutofit/>
          </a:bodyPr>
          <a:lstStyle/>
          <a:p>
            <a:r>
              <a:rPr lang="en-US" sz="2800" dirty="0" smtClean="0"/>
              <a:t>Lutheran </a:t>
            </a:r>
            <a:r>
              <a:rPr lang="en-US" sz="2800" dirty="0" err="1" smtClean="0"/>
              <a:t>Joachimsthal</a:t>
            </a:r>
            <a:r>
              <a:rPr lang="en-US" sz="2800" dirty="0" smtClean="0"/>
              <a:t> (Bohemia) vs. failure of Reformers  </a:t>
            </a:r>
          </a:p>
          <a:p>
            <a:pPr lvl="1"/>
            <a:r>
              <a:rPr lang="en-US" sz="2600" dirty="0" smtClean="0"/>
              <a:t>church </a:t>
            </a:r>
            <a:r>
              <a:rPr lang="en-US" sz="2600" dirty="0"/>
              <a:t>life </a:t>
            </a:r>
            <a:r>
              <a:rPr lang="en-US" sz="2600" dirty="0" smtClean="0"/>
              <a:t>“joint creation” </a:t>
            </a:r>
            <a:r>
              <a:rPr lang="en-US" sz="2600" dirty="0"/>
              <a:t>of laity and </a:t>
            </a:r>
            <a:r>
              <a:rPr lang="en-US" sz="2600" dirty="0" smtClean="0"/>
              <a:t>clergy (49)</a:t>
            </a:r>
          </a:p>
          <a:p>
            <a:pPr lvl="1"/>
            <a:r>
              <a:rPr lang="en-US" sz="2600" dirty="0" smtClean="0"/>
              <a:t>hymns written </a:t>
            </a:r>
            <a:r>
              <a:rPr lang="en-US" sz="2600" dirty="0"/>
              <a:t>by clergy but part of lay </a:t>
            </a:r>
            <a:r>
              <a:rPr lang="en-US" sz="2600" dirty="0" smtClean="0"/>
              <a:t>culture </a:t>
            </a:r>
          </a:p>
          <a:p>
            <a:pPr lvl="1"/>
            <a:r>
              <a:rPr lang="en-CA" sz="2600" dirty="0" smtClean="0"/>
              <a:t>catechism hymns</a:t>
            </a:r>
            <a:endParaRPr lang="en-CA" sz="2600" dirty="0"/>
          </a:p>
          <a:p>
            <a:pPr lvl="1"/>
            <a:endParaRPr lang="en-CA" sz="2600" dirty="0"/>
          </a:p>
        </p:txBody>
      </p:sp>
    </p:spTree>
    <p:extLst>
      <p:ext uri="{BB962C8B-B14F-4D97-AF65-F5344CB8AC3E}">
        <p14:creationId xmlns:p14="http://schemas.microsoft.com/office/powerpoint/2010/main" val="20966270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46111" y="193411"/>
            <a:ext cx="10818008" cy="680046"/>
          </a:xfrm>
        </p:spPr>
        <p:txBody>
          <a:bodyPr/>
          <a:lstStyle/>
          <a:p>
            <a:r>
              <a:rPr lang="en-CA" sz="3600" dirty="0" smtClean="0">
                <a:solidFill>
                  <a:srgbClr val="FFC000"/>
                </a:solidFill>
              </a:rPr>
              <a:t>Militant in Song: The Wittenberg Nightingale</a:t>
            </a:r>
            <a:endParaRPr lang="en-CA" sz="3600" dirty="0">
              <a:solidFill>
                <a:srgbClr val="FFC000"/>
              </a:solidFill>
            </a:endParaRPr>
          </a:p>
        </p:txBody>
      </p:sp>
      <p:sp>
        <p:nvSpPr>
          <p:cNvPr id="4" name="Content Placeholder 3"/>
          <p:cNvSpPr>
            <a:spLocks noGrp="1"/>
          </p:cNvSpPr>
          <p:nvPr>
            <p:ph idx="1"/>
          </p:nvPr>
        </p:nvSpPr>
        <p:spPr>
          <a:xfrm>
            <a:off x="122830" y="873458"/>
            <a:ext cx="5377218" cy="5800298"/>
          </a:xfrm>
        </p:spPr>
        <p:txBody>
          <a:bodyPr>
            <a:normAutofit/>
          </a:bodyPr>
          <a:lstStyle/>
          <a:p>
            <a:r>
              <a:rPr lang="en-US" sz="2800" dirty="0" smtClean="0"/>
              <a:t>Lutheran </a:t>
            </a:r>
            <a:r>
              <a:rPr lang="en-US" sz="2800" dirty="0" err="1" smtClean="0"/>
              <a:t>Joachimsthal</a:t>
            </a:r>
            <a:r>
              <a:rPr lang="en-US" sz="2800" dirty="0" smtClean="0"/>
              <a:t> (Bohemia) vs. failure of Reformers  </a:t>
            </a:r>
          </a:p>
          <a:p>
            <a:pPr lvl="1"/>
            <a:r>
              <a:rPr lang="en-US" sz="2600" dirty="0" smtClean="0"/>
              <a:t>conveyed </a:t>
            </a:r>
            <a:r>
              <a:rPr lang="en-US" sz="2600" dirty="0"/>
              <a:t>central message of Protestant </a:t>
            </a:r>
            <a:r>
              <a:rPr lang="en-US" sz="2600" dirty="0" smtClean="0"/>
              <a:t>teachings (e.g. including </a:t>
            </a:r>
            <a:r>
              <a:rPr lang="en-US" sz="2600" dirty="0"/>
              <a:t>justification by faith, </a:t>
            </a:r>
            <a:r>
              <a:rPr lang="en-US" sz="2600" dirty="0" smtClean="0"/>
              <a:t>service of neighbor) and </a:t>
            </a:r>
            <a:r>
              <a:rPr lang="en-US" sz="2600" dirty="0"/>
              <a:t>can present teaching in completeness vs. isolated sermon and do so in a positive light.</a:t>
            </a:r>
            <a:endParaRPr lang="en-CA" sz="2600" dirty="0"/>
          </a:p>
          <a:p>
            <a:pPr lvl="1"/>
            <a:endParaRPr lang="en-CA" sz="2600" dirty="0"/>
          </a:p>
        </p:txBody>
      </p:sp>
    </p:spTree>
    <p:extLst>
      <p:ext uri="{BB962C8B-B14F-4D97-AF65-F5344CB8AC3E}">
        <p14:creationId xmlns:p14="http://schemas.microsoft.com/office/powerpoint/2010/main" val="288718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46111" y="193411"/>
            <a:ext cx="10818008" cy="680046"/>
          </a:xfrm>
        </p:spPr>
        <p:txBody>
          <a:bodyPr/>
          <a:lstStyle/>
          <a:p>
            <a:r>
              <a:rPr lang="en-CA" sz="3600" dirty="0" smtClean="0">
                <a:solidFill>
                  <a:srgbClr val="FFC000"/>
                </a:solidFill>
              </a:rPr>
              <a:t>Militant in Song: The Wittenberg Nightingale</a:t>
            </a:r>
            <a:endParaRPr lang="en-CA" sz="3600" dirty="0">
              <a:solidFill>
                <a:srgbClr val="FFC000"/>
              </a:solidFill>
            </a:endParaRPr>
          </a:p>
        </p:txBody>
      </p:sp>
      <p:sp>
        <p:nvSpPr>
          <p:cNvPr id="4" name="Content Placeholder 3"/>
          <p:cNvSpPr>
            <a:spLocks noGrp="1"/>
          </p:cNvSpPr>
          <p:nvPr>
            <p:ph idx="1"/>
          </p:nvPr>
        </p:nvSpPr>
        <p:spPr>
          <a:xfrm>
            <a:off x="122830" y="873458"/>
            <a:ext cx="5377218" cy="5854888"/>
          </a:xfrm>
        </p:spPr>
        <p:txBody>
          <a:bodyPr>
            <a:normAutofit lnSpcReduction="10000"/>
          </a:bodyPr>
          <a:lstStyle/>
          <a:p>
            <a:r>
              <a:rPr lang="en-US" sz="2800" dirty="0" smtClean="0"/>
              <a:t>Lutheran </a:t>
            </a:r>
            <a:r>
              <a:rPr lang="en-US" sz="2800" dirty="0" err="1" smtClean="0"/>
              <a:t>Joachimsthal</a:t>
            </a:r>
            <a:r>
              <a:rPr lang="en-US" sz="2800" dirty="0" smtClean="0"/>
              <a:t> (Bohemia) vs. failure of Reformers  </a:t>
            </a:r>
          </a:p>
          <a:p>
            <a:pPr lvl="1"/>
            <a:r>
              <a:rPr lang="en-CA" sz="2600" dirty="0" smtClean="0"/>
              <a:t>“Here all the aspects of faith—emotional, psychological and rational—combined with physical activity to encapsulate the core teachings of the new church and its claim, so important to Luther, to create a new Christian people” (49).</a:t>
            </a:r>
            <a:endParaRPr lang="en-CA" sz="2600" dirty="0"/>
          </a:p>
        </p:txBody>
      </p:sp>
    </p:spTree>
    <p:extLst>
      <p:ext uri="{BB962C8B-B14F-4D97-AF65-F5344CB8AC3E}">
        <p14:creationId xmlns:p14="http://schemas.microsoft.com/office/powerpoint/2010/main" val="1720306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41645" y="193412"/>
            <a:ext cx="10818008" cy="680046"/>
          </a:xfrm>
        </p:spPr>
        <p:txBody>
          <a:bodyPr/>
          <a:lstStyle/>
          <a:p>
            <a:r>
              <a:rPr lang="en-CA" sz="3200" dirty="0" smtClean="0">
                <a:solidFill>
                  <a:srgbClr val="FFC000"/>
                </a:solidFill>
              </a:rPr>
              <a:t>Militant in Song: The Power of the Word</a:t>
            </a:r>
            <a:endParaRPr lang="en-CA" sz="3200" dirty="0">
              <a:solidFill>
                <a:srgbClr val="FFC000"/>
              </a:solidFill>
            </a:endParaRPr>
          </a:p>
        </p:txBody>
      </p:sp>
      <p:sp>
        <p:nvSpPr>
          <p:cNvPr id="4" name="Content Placeholder 3"/>
          <p:cNvSpPr>
            <a:spLocks noGrp="1"/>
          </p:cNvSpPr>
          <p:nvPr>
            <p:ph idx="1"/>
          </p:nvPr>
        </p:nvSpPr>
        <p:spPr>
          <a:xfrm>
            <a:off x="741645" y="777922"/>
            <a:ext cx="10231155" cy="5950424"/>
          </a:xfrm>
        </p:spPr>
        <p:txBody>
          <a:bodyPr>
            <a:normAutofit fontScale="92500" lnSpcReduction="10000"/>
          </a:bodyPr>
          <a:lstStyle/>
          <a:p>
            <a:r>
              <a:rPr lang="en-US" sz="2800" dirty="0" smtClean="0"/>
              <a:t>songs for use outside of worship</a:t>
            </a:r>
          </a:p>
          <a:p>
            <a:r>
              <a:rPr lang="en-US" sz="2800" dirty="0" smtClean="0"/>
              <a:t>polemical </a:t>
            </a:r>
            <a:r>
              <a:rPr lang="en-US" sz="2800" dirty="0"/>
              <a:t>songs and </a:t>
            </a:r>
            <a:r>
              <a:rPr lang="en-US" sz="2800" dirty="0" err="1"/>
              <a:t>counterfacta</a:t>
            </a:r>
            <a:r>
              <a:rPr lang="en-US" sz="2800" dirty="0"/>
              <a:t>:  music taken from secular traditional or religious </a:t>
            </a:r>
            <a:r>
              <a:rPr lang="en-US" sz="2800" dirty="0" smtClean="0"/>
              <a:t>songs </a:t>
            </a:r>
          </a:p>
          <a:p>
            <a:pPr lvl="1"/>
            <a:r>
              <a:rPr lang="en-US" sz="2600" dirty="0" smtClean="0"/>
              <a:t>Hans </a:t>
            </a:r>
            <a:r>
              <a:rPr lang="en-US" sz="2600" dirty="0"/>
              <a:t>Sachs in </a:t>
            </a:r>
            <a:r>
              <a:rPr lang="en-US" sz="2600" dirty="0" err="1"/>
              <a:t>Nürnberg</a:t>
            </a:r>
            <a:r>
              <a:rPr lang="en-US" sz="2600" dirty="0"/>
              <a:t> </a:t>
            </a:r>
            <a:r>
              <a:rPr lang="en-US" sz="2600" dirty="0" smtClean="0"/>
              <a:t>took </a:t>
            </a:r>
            <a:r>
              <a:rPr lang="en-US" sz="2600" dirty="0"/>
              <a:t>popular Marian tunes and sets new words that embody Reformation teachings. </a:t>
            </a:r>
            <a:endParaRPr lang="en-US" sz="2600" dirty="0" smtClean="0"/>
          </a:p>
          <a:p>
            <a:pPr lvl="1"/>
            <a:r>
              <a:rPr lang="en-US" sz="2600" dirty="0" smtClean="0"/>
              <a:t>subversive nature of these songs: intertextuality </a:t>
            </a:r>
          </a:p>
          <a:p>
            <a:pPr lvl="1"/>
            <a:r>
              <a:rPr lang="en-US" sz="2600" dirty="0" smtClean="0"/>
              <a:t>“</a:t>
            </a:r>
            <a:r>
              <a:rPr lang="en-US" sz="2600" dirty="0"/>
              <a:t>The use of these familiar tunes was of utmost importance to their </a:t>
            </a:r>
            <a:r>
              <a:rPr lang="en-US" sz="2600" dirty="0">
                <a:solidFill>
                  <a:srgbClr val="FFC000"/>
                </a:solidFill>
              </a:rPr>
              <a:t>success</a:t>
            </a:r>
            <a:r>
              <a:rPr lang="en-US" sz="2600" dirty="0"/>
              <a:t>” (52). </a:t>
            </a:r>
            <a:endParaRPr lang="en-US" sz="2600" dirty="0" smtClean="0"/>
          </a:p>
          <a:p>
            <a:pPr lvl="1"/>
            <a:r>
              <a:rPr lang="en-US" sz="2600" dirty="0" smtClean="0"/>
              <a:t>“</a:t>
            </a:r>
            <a:r>
              <a:rPr lang="en-US" sz="2600" dirty="0"/>
              <a:t>The new spiritual songs quickly made their way into the general entertainment culture of the new Lutheran societies” (52):  private houses, workshops, market places, streets, and fields</a:t>
            </a:r>
            <a:r>
              <a:rPr lang="en-US" sz="2600" dirty="0" smtClean="0"/>
              <a:t>.</a:t>
            </a:r>
          </a:p>
          <a:p>
            <a:pPr lvl="1"/>
            <a:r>
              <a:rPr lang="en-US" sz="2600" dirty="0" smtClean="0"/>
              <a:t>“Song is cheap and accessible, and requires no staging or training for enjoyment” (53).</a:t>
            </a:r>
            <a:endParaRPr lang="en-CA" sz="2400" dirty="0"/>
          </a:p>
        </p:txBody>
      </p:sp>
    </p:spTree>
    <p:extLst>
      <p:ext uri="{BB962C8B-B14F-4D97-AF65-F5344CB8AC3E}">
        <p14:creationId xmlns:p14="http://schemas.microsoft.com/office/powerpoint/2010/main" val="41564843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41645" y="193412"/>
            <a:ext cx="10818008" cy="680046"/>
          </a:xfrm>
        </p:spPr>
        <p:txBody>
          <a:bodyPr/>
          <a:lstStyle/>
          <a:p>
            <a:r>
              <a:rPr lang="en-CA" sz="3200" dirty="0" smtClean="0">
                <a:solidFill>
                  <a:srgbClr val="FFC000"/>
                </a:solidFill>
              </a:rPr>
              <a:t>Militant in Song: Psalms from Geneva</a:t>
            </a:r>
            <a:endParaRPr lang="en-CA" sz="3200" dirty="0">
              <a:solidFill>
                <a:srgbClr val="FFC000"/>
              </a:solidFill>
            </a:endParaRPr>
          </a:p>
        </p:txBody>
      </p:sp>
      <p:sp>
        <p:nvSpPr>
          <p:cNvPr id="4" name="Content Placeholder 3"/>
          <p:cNvSpPr>
            <a:spLocks noGrp="1"/>
          </p:cNvSpPr>
          <p:nvPr>
            <p:ph idx="1"/>
          </p:nvPr>
        </p:nvSpPr>
        <p:spPr>
          <a:xfrm>
            <a:off x="245660" y="777922"/>
            <a:ext cx="7888406" cy="5854890"/>
          </a:xfrm>
        </p:spPr>
        <p:txBody>
          <a:bodyPr>
            <a:noAutofit/>
          </a:bodyPr>
          <a:lstStyle/>
          <a:p>
            <a:r>
              <a:rPr lang="en-US" sz="2600" dirty="0">
                <a:latin typeface="+mn-lt"/>
                <a:ea typeface="Times New Roman" panose="02020603050405020304" pitchFamily="18" charset="0"/>
              </a:rPr>
              <a:t>Zurich:  austere:  no musical </a:t>
            </a:r>
            <a:r>
              <a:rPr lang="en-US" sz="2600" dirty="0" smtClean="0">
                <a:latin typeface="+mn-lt"/>
                <a:ea typeface="Times New Roman" panose="02020603050405020304" pitchFamily="18" charset="0"/>
              </a:rPr>
              <a:t>embellishment</a:t>
            </a:r>
          </a:p>
          <a:p>
            <a:r>
              <a:rPr lang="en-US" sz="2600" dirty="0" smtClean="0">
                <a:latin typeface="+mn-lt"/>
                <a:ea typeface="Times New Roman" panose="02020603050405020304" pitchFamily="18" charset="0"/>
              </a:rPr>
              <a:t>Calvin </a:t>
            </a:r>
            <a:r>
              <a:rPr lang="en-US" sz="2600" dirty="0">
                <a:latin typeface="+mn-lt"/>
                <a:ea typeface="Times New Roman" panose="02020603050405020304" pitchFamily="18" charset="0"/>
              </a:rPr>
              <a:t>at first cautiously </a:t>
            </a:r>
            <a:r>
              <a:rPr lang="en-US" sz="2600" dirty="0" smtClean="0">
                <a:latin typeface="+mn-lt"/>
                <a:ea typeface="Times New Roman" panose="02020603050405020304" pitchFamily="18" charset="0"/>
              </a:rPr>
              <a:t>allowed congregational </a:t>
            </a:r>
            <a:r>
              <a:rPr lang="en-US" sz="2600" dirty="0">
                <a:latin typeface="+mn-lt"/>
                <a:ea typeface="Times New Roman" panose="02020603050405020304" pitchFamily="18" charset="0"/>
              </a:rPr>
              <a:t>singing; then great promoter of metrical psalms in </a:t>
            </a:r>
            <a:r>
              <a:rPr lang="en-US" sz="2600" dirty="0" smtClean="0">
                <a:latin typeface="+mn-lt"/>
                <a:ea typeface="Times New Roman" panose="02020603050405020304" pitchFamily="18" charset="0"/>
              </a:rPr>
              <a:t>French; wrote some of these </a:t>
            </a:r>
          </a:p>
          <a:p>
            <a:r>
              <a:rPr lang="en-US" sz="2600" dirty="0" smtClean="0">
                <a:latin typeface="+mn-lt"/>
                <a:ea typeface="Times New Roman" panose="02020603050405020304" pitchFamily="18" charset="0"/>
              </a:rPr>
              <a:t>poet </a:t>
            </a:r>
            <a:r>
              <a:rPr lang="en-US" sz="2600" dirty="0">
                <a:latin typeface="+mn-lt"/>
              </a:rPr>
              <a:t>Clément </a:t>
            </a:r>
            <a:r>
              <a:rPr lang="en-US" sz="2600" dirty="0" smtClean="0">
                <a:latin typeface="+mn-lt"/>
              </a:rPr>
              <a:t>Marot</a:t>
            </a:r>
          </a:p>
          <a:p>
            <a:r>
              <a:rPr lang="en-US" sz="2600" dirty="0">
                <a:latin typeface="+mn-lt"/>
              </a:rPr>
              <a:t>1562 </a:t>
            </a:r>
            <a:r>
              <a:rPr lang="en-US" sz="2600" dirty="0" smtClean="0">
                <a:latin typeface="+mn-lt"/>
              </a:rPr>
              <a:t>Theodore </a:t>
            </a:r>
            <a:r>
              <a:rPr lang="en-US" sz="2600" dirty="0" err="1" smtClean="0">
                <a:latin typeface="+mn-lt"/>
              </a:rPr>
              <a:t>Beza</a:t>
            </a:r>
            <a:r>
              <a:rPr lang="en-US" sz="2600" dirty="0" smtClean="0">
                <a:latin typeface="+mn-lt"/>
              </a:rPr>
              <a:t> completed French translation of psalms</a:t>
            </a:r>
          </a:p>
          <a:p>
            <a:r>
              <a:rPr lang="en-US" sz="2600" dirty="0" smtClean="0">
                <a:latin typeface="+mn-lt"/>
              </a:rPr>
              <a:t>psalm </a:t>
            </a:r>
            <a:r>
              <a:rPr lang="en-US" sz="2600" dirty="0">
                <a:latin typeface="+mn-lt"/>
              </a:rPr>
              <a:t>singing = “core congregational activity” (55) at worship</a:t>
            </a:r>
            <a:endParaRPr lang="en-US" sz="2600" dirty="0" smtClean="0">
              <a:latin typeface="+mn-lt"/>
            </a:endParaRPr>
          </a:p>
          <a:p>
            <a:r>
              <a:rPr lang="en-US" sz="2600" dirty="0" smtClean="0">
                <a:latin typeface="+mn-lt"/>
              </a:rPr>
              <a:t>psalms </a:t>
            </a:r>
            <a:r>
              <a:rPr lang="en-US" sz="2600" dirty="0">
                <a:latin typeface="+mn-lt"/>
              </a:rPr>
              <a:t>constituted complete Reformed hymnody (vs. Lutheran spiritual songs not taken from </a:t>
            </a:r>
            <a:r>
              <a:rPr lang="en-US" sz="2600" dirty="0" smtClean="0">
                <a:latin typeface="+mn-lt"/>
              </a:rPr>
              <a:t>Psalms)</a:t>
            </a:r>
            <a:endParaRPr lang="en-CA" sz="2600" dirty="0">
              <a:latin typeface="+mn-lt"/>
            </a:endParaRPr>
          </a:p>
        </p:txBody>
      </p:sp>
    </p:spTree>
    <p:extLst>
      <p:ext uri="{BB962C8B-B14F-4D97-AF65-F5344CB8AC3E}">
        <p14:creationId xmlns:p14="http://schemas.microsoft.com/office/powerpoint/2010/main" val="3623322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41645" y="193412"/>
            <a:ext cx="10818008" cy="680046"/>
          </a:xfrm>
        </p:spPr>
        <p:txBody>
          <a:bodyPr/>
          <a:lstStyle/>
          <a:p>
            <a:r>
              <a:rPr lang="en-CA" sz="3200" dirty="0" smtClean="0">
                <a:solidFill>
                  <a:srgbClr val="FFC000"/>
                </a:solidFill>
              </a:rPr>
              <a:t>Militant in Song: Psalms from Geneva</a:t>
            </a:r>
            <a:endParaRPr lang="en-CA" sz="3200" dirty="0">
              <a:solidFill>
                <a:srgbClr val="FFC000"/>
              </a:solidFill>
            </a:endParaRPr>
          </a:p>
        </p:txBody>
      </p:sp>
      <p:sp>
        <p:nvSpPr>
          <p:cNvPr id="4" name="Content Placeholder 3"/>
          <p:cNvSpPr>
            <a:spLocks noGrp="1"/>
          </p:cNvSpPr>
          <p:nvPr>
            <p:ph idx="1"/>
          </p:nvPr>
        </p:nvSpPr>
        <p:spPr>
          <a:xfrm>
            <a:off x="245660" y="777922"/>
            <a:ext cx="7683689" cy="5827594"/>
          </a:xfrm>
        </p:spPr>
        <p:txBody>
          <a:bodyPr>
            <a:normAutofit/>
          </a:bodyPr>
          <a:lstStyle/>
          <a:p>
            <a:r>
              <a:rPr lang="en-US" sz="2400" dirty="0"/>
              <a:t>all melodies were new </a:t>
            </a:r>
            <a:r>
              <a:rPr lang="en-US" sz="2400" dirty="0" smtClean="0"/>
              <a:t>compositions, no </a:t>
            </a:r>
            <a:r>
              <a:rPr lang="en-US" sz="2400" dirty="0" err="1"/>
              <a:t>contrafacta</a:t>
            </a:r>
            <a:r>
              <a:rPr lang="en-US" sz="2400" dirty="0"/>
              <a:t>:  </a:t>
            </a:r>
            <a:endParaRPr lang="en-US" sz="2400" dirty="0" smtClean="0"/>
          </a:p>
          <a:p>
            <a:r>
              <a:rPr lang="en-US" sz="2400" dirty="0" smtClean="0"/>
              <a:t>128 </a:t>
            </a:r>
            <a:r>
              <a:rPr lang="en-US" sz="2400" dirty="0"/>
              <a:t>different melodies in 110 different metrical </a:t>
            </a:r>
            <a:r>
              <a:rPr lang="en-US" sz="2400" dirty="0" smtClean="0"/>
              <a:t>patterns</a:t>
            </a:r>
          </a:p>
          <a:p>
            <a:r>
              <a:rPr lang="en-US" sz="2400" dirty="0" smtClean="0"/>
              <a:t>psalters </a:t>
            </a:r>
            <a:r>
              <a:rPr lang="en-US" sz="2400" dirty="0"/>
              <a:t>printed with musical </a:t>
            </a:r>
            <a:r>
              <a:rPr lang="en-US" sz="2400" dirty="0" smtClean="0"/>
              <a:t>notation</a:t>
            </a:r>
          </a:p>
          <a:p>
            <a:r>
              <a:rPr lang="en-US" sz="2400" dirty="0" err="1" smtClean="0"/>
              <a:t>Genevan</a:t>
            </a:r>
            <a:r>
              <a:rPr lang="en-US" sz="2400" dirty="0" smtClean="0"/>
              <a:t> </a:t>
            </a:r>
            <a:r>
              <a:rPr lang="en-US" sz="2400" dirty="0"/>
              <a:t>printing industry produced massive quantities of </a:t>
            </a:r>
            <a:r>
              <a:rPr lang="en-US" sz="2400" dirty="0" smtClean="0"/>
              <a:t>psalters</a:t>
            </a:r>
          </a:p>
          <a:p>
            <a:r>
              <a:rPr lang="en-US" sz="2400" dirty="0" smtClean="0"/>
              <a:t> </a:t>
            </a:r>
            <a:r>
              <a:rPr lang="en-US" sz="2400" dirty="0"/>
              <a:t>all psalms completed by 1543 in Calvin’s </a:t>
            </a:r>
            <a:r>
              <a:rPr lang="en-US" sz="2400" i="1" dirty="0" err="1"/>
              <a:t>Forme</a:t>
            </a:r>
            <a:r>
              <a:rPr lang="en-US" sz="2400" i="1" dirty="0"/>
              <a:t> des </a:t>
            </a:r>
            <a:r>
              <a:rPr lang="en-US" sz="2400" i="1" dirty="0" err="1" smtClean="0"/>
              <a:t>prieres</a:t>
            </a:r>
            <a:endParaRPr lang="en-US" sz="2400" i="1" dirty="0" smtClean="0"/>
          </a:p>
          <a:p>
            <a:r>
              <a:rPr lang="en-US" sz="2400" dirty="0" smtClean="0"/>
              <a:t>very </a:t>
            </a:r>
            <a:r>
              <a:rPr lang="en-US" sz="2400" dirty="0"/>
              <a:t>popular; 1562 Psalter appeared at time of visibility of French Reformed communities:  1561 </a:t>
            </a:r>
            <a:r>
              <a:rPr lang="en-US" sz="2400" dirty="0" err="1"/>
              <a:t>Beza</a:t>
            </a:r>
            <a:r>
              <a:rPr lang="en-US" sz="2400" dirty="0"/>
              <a:t> obtained royal privilege for printing psalms;</a:t>
            </a:r>
            <a:endParaRPr lang="en-CA" sz="2400" dirty="0"/>
          </a:p>
          <a:p>
            <a:endParaRPr lang="en-CA" sz="2400" dirty="0">
              <a:latin typeface="+mn-lt"/>
            </a:endParaRPr>
          </a:p>
        </p:txBody>
      </p:sp>
    </p:spTree>
    <p:extLst>
      <p:ext uri="{BB962C8B-B14F-4D97-AF65-F5344CB8AC3E}">
        <p14:creationId xmlns:p14="http://schemas.microsoft.com/office/powerpoint/2010/main" val="20039362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41645" y="193412"/>
            <a:ext cx="10818008" cy="680046"/>
          </a:xfrm>
        </p:spPr>
        <p:txBody>
          <a:bodyPr/>
          <a:lstStyle/>
          <a:p>
            <a:r>
              <a:rPr lang="en-CA" sz="3200" dirty="0" smtClean="0">
                <a:solidFill>
                  <a:srgbClr val="FFC000"/>
                </a:solidFill>
              </a:rPr>
              <a:t>Militant in Song: Psalms from Geneva</a:t>
            </a:r>
            <a:endParaRPr lang="en-CA" sz="3200" dirty="0">
              <a:solidFill>
                <a:srgbClr val="FFC000"/>
              </a:solidFill>
            </a:endParaRPr>
          </a:p>
        </p:txBody>
      </p:sp>
      <p:sp>
        <p:nvSpPr>
          <p:cNvPr id="4" name="Content Placeholder 3"/>
          <p:cNvSpPr>
            <a:spLocks noGrp="1"/>
          </p:cNvSpPr>
          <p:nvPr>
            <p:ph idx="1"/>
          </p:nvPr>
        </p:nvSpPr>
        <p:spPr>
          <a:xfrm>
            <a:off x="245660" y="777922"/>
            <a:ext cx="7683689" cy="5827594"/>
          </a:xfrm>
        </p:spPr>
        <p:txBody>
          <a:bodyPr>
            <a:normAutofit/>
          </a:bodyPr>
          <a:lstStyle/>
          <a:p>
            <a:r>
              <a:rPr lang="en-US" sz="2600" dirty="0" smtClean="0">
                <a:ea typeface="Times New Roman" panose="02020603050405020304" pitchFamily="18" charset="0"/>
              </a:rPr>
              <a:t>Why </a:t>
            </a:r>
            <a:r>
              <a:rPr lang="en-US" sz="2600" dirty="0">
                <a:ea typeface="Times New Roman" panose="02020603050405020304" pitchFamily="18" charset="0"/>
              </a:rPr>
              <a:t>popular?  In France:  “Psalm singing became the defining activity of the Protestant insurgency” (60): singing Psalms on way to execution; “insolent expropriation for public space” (60</a:t>
            </a:r>
            <a:r>
              <a:rPr lang="en-US" sz="2600" dirty="0" smtClean="0">
                <a:ea typeface="Times New Roman" panose="02020603050405020304" pitchFamily="18" charset="0"/>
              </a:rPr>
              <a:t>)</a:t>
            </a:r>
          </a:p>
          <a:p>
            <a:r>
              <a:rPr lang="en-US" sz="2600" dirty="0">
                <a:ea typeface="Times New Roman" panose="02020603050405020304" pitchFamily="18" charset="0"/>
              </a:rPr>
              <a:t>The metrical psalms took a powerful part of the Scripture canon and shaped it to the needs of an evangelical movement” (61) </a:t>
            </a:r>
          </a:p>
          <a:p>
            <a:r>
              <a:rPr lang="en-US" sz="2600" dirty="0" smtClean="0">
                <a:ea typeface="Times New Roman" panose="02020603050405020304" pitchFamily="18" charset="0"/>
              </a:rPr>
              <a:t>singing </a:t>
            </a:r>
            <a:r>
              <a:rPr lang="en-US" sz="2600" dirty="0">
                <a:ea typeface="Times New Roman" panose="02020603050405020304" pitchFamily="18" charset="0"/>
              </a:rPr>
              <a:t>created social </a:t>
            </a:r>
            <a:r>
              <a:rPr lang="en-US" sz="2600" dirty="0" smtClean="0">
                <a:ea typeface="Times New Roman" panose="02020603050405020304" pitchFamily="18" charset="0"/>
              </a:rPr>
              <a:t>bonds</a:t>
            </a:r>
          </a:p>
          <a:p>
            <a:r>
              <a:rPr lang="en-US" sz="2600" dirty="0">
                <a:ea typeface="Times New Roman" panose="02020603050405020304" pitchFamily="18" charset="0"/>
              </a:rPr>
              <a:t>“The metrical psalms would be a signature part of the reformed tradition wherever it became established” (62) </a:t>
            </a:r>
            <a:endParaRPr lang="en-US" sz="2600" dirty="0" smtClean="0">
              <a:ea typeface="Times New Roman" panose="02020603050405020304" pitchFamily="18" charset="0"/>
            </a:endParaRPr>
          </a:p>
          <a:p>
            <a:pPr marL="742950" lvl="2" indent="-342900"/>
            <a:r>
              <a:rPr lang="en-US" sz="2600" dirty="0">
                <a:ea typeface="Times New Roman" panose="02020603050405020304" pitchFamily="18" charset="0"/>
              </a:rPr>
              <a:t>Netherlands, Scotland, England</a:t>
            </a:r>
            <a:endParaRPr lang="en-CA" sz="2600" dirty="0"/>
          </a:p>
          <a:p>
            <a:endParaRPr lang="en-US" sz="2400" dirty="0">
              <a:ea typeface="Times New Roman" panose="02020603050405020304" pitchFamily="18" charset="0"/>
            </a:endParaRPr>
          </a:p>
          <a:p>
            <a:endParaRPr lang="en-CA" sz="2400" dirty="0">
              <a:latin typeface="+mn-lt"/>
            </a:endParaRPr>
          </a:p>
        </p:txBody>
      </p:sp>
    </p:spTree>
    <p:extLst>
      <p:ext uri="{BB962C8B-B14F-4D97-AF65-F5344CB8AC3E}">
        <p14:creationId xmlns:p14="http://schemas.microsoft.com/office/powerpoint/2010/main" val="1043724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41645" y="193412"/>
            <a:ext cx="10818008" cy="680046"/>
          </a:xfrm>
        </p:spPr>
        <p:txBody>
          <a:bodyPr/>
          <a:lstStyle/>
          <a:p>
            <a:r>
              <a:rPr lang="en-CA" sz="3200" dirty="0" smtClean="0">
                <a:solidFill>
                  <a:srgbClr val="FFC000"/>
                </a:solidFill>
              </a:rPr>
              <a:t>Militant in Song:  Godly Ballads</a:t>
            </a:r>
            <a:endParaRPr lang="en-CA" sz="3200" dirty="0">
              <a:solidFill>
                <a:srgbClr val="FFC000"/>
              </a:solidFill>
            </a:endParaRPr>
          </a:p>
        </p:txBody>
      </p:sp>
      <p:sp>
        <p:nvSpPr>
          <p:cNvPr id="4" name="Content Placeholder 3"/>
          <p:cNvSpPr>
            <a:spLocks noGrp="1"/>
          </p:cNvSpPr>
          <p:nvPr>
            <p:ph idx="1"/>
          </p:nvPr>
        </p:nvSpPr>
        <p:spPr>
          <a:xfrm>
            <a:off x="1050878" y="1023582"/>
            <a:ext cx="9348716" cy="5677470"/>
          </a:xfrm>
        </p:spPr>
        <p:txBody>
          <a:bodyPr>
            <a:normAutofit/>
          </a:bodyPr>
          <a:lstStyle/>
          <a:p>
            <a:r>
              <a:rPr lang="en-US" sz="2400" dirty="0" smtClean="0"/>
              <a:t>godly ballads </a:t>
            </a:r>
            <a:r>
              <a:rPr lang="en-US" sz="2400" dirty="0"/>
              <a:t>part of entertainment culture of Elizabethan </a:t>
            </a:r>
            <a:r>
              <a:rPr lang="en-US" sz="2400" dirty="0" smtClean="0"/>
              <a:t>England</a:t>
            </a:r>
          </a:p>
          <a:p>
            <a:r>
              <a:rPr lang="en-US" sz="2400" dirty="0" smtClean="0"/>
              <a:t>millions </a:t>
            </a:r>
            <a:r>
              <a:rPr lang="en-US" sz="2400" dirty="0"/>
              <a:t>of broadsheets produced; penny </a:t>
            </a:r>
            <a:r>
              <a:rPr lang="en-US" sz="2400" dirty="0" smtClean="0"/>
              <a:t>ballads</a:t>
            </a:r>
          </a:p>
          <a:p>
            <a:r>
              <a:rPr lang="en-US" sz="2400" dirty="0" smtClean="0"/>
              <a:t>themes</a:t>
            </a:r>
            <a:r>
              <a:rPr lang="en-US" sz="2400" dirty="0"/>
              <a:t>:  sin, immorality of everyday life, uncertainties of salvation, fear of afterlife; </a:t>
            </a:r>
            <a:endParaRPr lang="en-US" sz="2400" dirty="0" smtClean="0"/>
          </a:p>
          <a:p>
            <a:pPr lvl="1"/>
            <a:r>
              <a:rPr lang="en-US" sz="2400" dirty="0" smtClean="0"/>
              <a:t>celebrated </a:t>
            </a:r>
            <a:r>
              <a:rPr lang="en-US" sz="2400" dirty="0"/>
              <a:t>Protestant heroes; attacked Catholicism;  </a:t>
            </a:r>
            <a:endParaRPr lang="en-US" sz="2400" dirty="0" smtClean="0"/>
          </a:p>
          <a:p>
            <a:r>
              <a:rPr lang="en-US" sz="2400" dirty="0" smtClean="0"/>
              <a:t>The ballads “sketch </a:t>
            </a:r>
            <a:r>
              <a:rPr lang="en-US" sz="2400" dirty="0"/>
              <a:t>the basis of a coherent layman’s </a:t>
            </a:r>
            <a:r>
              <a:rPr lang="en-US" sz="2400" dirty="0" smtClean="0"/>
              <a:t>theology.  Their enduring popularity demonstrated that English parishioners were perfectly capable of absorbing their messages as part of a diverse entertainment culture” </a:t>
            </a:r>
            <a:r>
              <a:rPr lang="en-US" sz="2400" dirty="0"/>
              <a:t>(75</a:t>
            </a:r>
            <a:r>
              <a:rPr lang="en-US" sz="2400" dirty="0" smtClean="0"/>
              <a:t>). </a:t>
            </a:r>
            <a:endParaRPr lang="en-CA" sz="2400" dirty="0"/>
          </a:p>
          <a:p>
            <a:r>
              <a:rPr lang="en-US" sz="2400" dirty="0"/>
              <a:t/>
            </a:r>
            <a:br>
              <a:rPr lang="en-US" sz="2400" dirty="0"/>
            </a:br>
            <a:r>
              <a:rPr lang="en-US" sz="2400" dirty="0"/>
              <a:t> </a:t>
            </a:r>
            <a:endParaRPr lang="en-CA" sz="2400" dirty="0"/>
          </a:p>
          <a:p>
            <a:endParaRPr lang="en-US" sz="2400" b="1" dirty="0">
              <a:ea typeface="Times New Roman" panose="02020603050405020304" pitchFamily="18" charset="0"/>
            </a:endParaRPr>
          </a:p>
          <a:p>
            <a:endParaRPr lang="en-CA" sz="2400" dirty="0">
              <a:latin typeface="+mn-lt"/>
            </a:endParaRPr>
          </a:p>
        </p:txBody>
      </p:sp>
    </p:spTree>
    <p:extLst>
      <p:ext uri="{BB962C8B-B14F-4D97-AF65-F5344CB8AC3E}">
        <p14:creationId xmlns:p14="http://schemas.microsoft.com/office/powerpoint/2010/main" val="2450799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227" y="220706"/>
            <a:ext cx="10545053" cy="734637"/>
          </a:xfrm>
        </p:spPr>
        <p:txBody>
          <a:bodyPr/>
          <a:lstStyle/>
          <a:p>
            <a:r>
              <a:rPr lang="en-CA" sz="3600" dirty="0" smtClean="0">
                <a:solidFill>
                  <a:srgbClr val="FFC000"/>
                </a:solidFill>
              </a:rPr>
              <a:t>Reformation and the Culture of Persuasion</a:t>
            </a:r>
            <a:endParaRPr lang="en-CA" sz="3600" dirty="0">
              <a:solidFill>
                <a:srgbClr val="FFC000"/>
              </a:solidFill>
            </a:endParaRPr>
          </a:p>
        </p:txBody>
      </p:sp>
      <p:sp>
        <p:nvSpPr>
          <p:cNvPr id="3" name="Content Placeholder 2"/>
          <p:cNvSpPr>
            <a:spLocks noGrp="1"/>
          </p:cNvSpPr>
          <p:nvPr>
            <p:ph idx="1"/>
          </p:nvPr>
        </p:nvSpPr>
        <p:spPr>
          <a:xfrm>
            <a:off x="1103310" y="955344"/>
            <a:ext cx="9582885" cy="5609230"/>
          </a:xfrm>
        </p:spPr>
        <p:txBody>
          <a:bodyPr>
            <a:normAutofit lnSpcReduction="10000"/>
          </a:bodyPr>
          <a:lstStyle/>
          <a:p>
            <a:r>
              <a:rPr lang="en-CA" sz="2800" dirty="0" smtClean="0"/>
              <a:t>Our purposes in reading the book:  </a:t>
            </a:r>
          </a:p>
          <a:p>
            <a:pPr marL="971550" lvl="1" indent="-514350">
              <a:buFont typeface="+mj-lt"/>
              <a:buAutoNum type="arabicPeriod"/>
            </a:pPr>
            <a:r>
              <a:rPr lang="en-CA" sz="2600" dirty="0" smtClean="0"/>
              <a:t>to assess the effectiveness of various media to present and gain acceptance of the religious message of the Reformation</a:t>
            </a:r>
          </a:p>
          <a:p>
            <a:pPr marL="971550" lvl="1" indent="-514350">
              <a:buFont typeface="+mj-lt"/>
              <a:buAutoNum type="arabicPeriod"/>
            </a:pPr>
            <a:r>
              <a:rPr lang="en-CA" sz="2600" dirty="0" smtClean="0"/>
              <a:t>to supplement our investigation of the debate about the success / failure of the Reformation.  Can you find connections between the book and the assigned </a:t>
            </a:r>
            <a:r>
              <a:rPr lang="en-CA" sz="2600" dirty="0" smtClean="0"/>
              <a:t>articles and </a:t>
            </a:r>
            <a:r>
              <a:rPr lang="en-CA" sz="2600" dirty="0" err="1" smtClean="0"/>
              <a:t>MacCulloch’s</a:t>
            </a:r>
            <a:r>
              <a:rPr lang="en-CA" sz="2600" dirty="0" smtClean="0"/>
              <a:t> </a:t>
            </a:r>
            <a:r>
              <a:rPr lang="en-CA" sz="2600" i="1" dirty="0" smtClean="0"/>
              <a:t>Reformation</a:t>
            </a:r>
            <a:r>
              <a:rPr lang="en-CA" sz="2600" dirty="0" smtClean="0"/>
              <a:t>?</a:t>
            </a:r>
            <a:endParaRPr lang="en-CA" sz="2600" dirty="0" smtClean="0"/>
          </a:p>
          <a:p>
            <a:pPr marL="571500" indent="-514350"/>
            <a:r>
              <a:rPr lang="en-CA" sz="2800" dirty="0" smtClean="0"/>
              <a:t>Questions to keep in mind:</a:t>
            </a:r>
          </a:p>
          <a:p>
            <a:pPr marL="971550" lvl="1" indent="-514350">
              <a:buFont typeface="+mj-lt"/>
              <a:buAutoNum type="arabicPeriod"/>
            </a:pPr>
            <a:r>
              <a:rPr lang="en-CA" sz="2600" dirty="0" smtClean="0"/>
              <a:t>How do we assess effectiveness?</a:t>
            </a:r>
          </a:p>
          <a:p>
            <a:pPr marL="971550" lvl="1" indent="-514350">
              <a:buFont typeface="+mj-lt"/>
              <a:buAutoNum type="arabicPeriod"/>
            </a:pPr>
            <a:r>
              <a:rPr lang="en-CA" sz="2600" dirty="0" smtClean="0"/>
              <a:t>Does effective presentation of the Reformation message necessarily mean acceptance of the message?</a:t>
            </a:r>
          </a:p>
          <a:p>
            <a:pPr marL="971550" lvl="1" indent="-514350"/>
            <a:endParaRPr lang="en-CA" sz="2600" dirty="0" smtClean="0"/>
          </a:p>
          <a:p>
            <a:endParaRPr lang="en-CA" sz="2800" dirty="0"/>
          </a:p>
        </p:txBody>
      </p:sp>
    </p:spTree>
    <p:extLst>
      <p:ext uri="{BB962C8B-B14F-4D97-AF65-F5344CB8AC3E}">
        <p14:creationId xmlns:p14="http://schemas.microsoft.com/office/powerpoint/2010/main" val="6939955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41645" y="193412"/>
            <a:ext cx="10818008" cy="680046"/>
          </a:xfrm>
        </p:spPr>
        <p:txBody>
          <a:bodyPr/>
          <a:lstStyle/>
          <a:p>
            <a:r>
              <a:rPr lang="en-CA" sz="3200" dirty="0" smtClean="0">
                <a:solidFill>
                  <a:srgbClr val="FFC000"/>
                </a:solidFill>
              </a:rPr>
              <a:t>Militant in Song</a:t>
            </a:r>
            <a:endParaRPr lang="en-CA" sz="3200" dirty="0">
              <a:solidFill>
                <a:srgbClr val="FFC000"/>
              </a:solidFill>
            </a:endParaRPr>
          </a:p>
        </p:txBody>
      </p:sp>
      <p:sp>
        <p:nvSpPr>
          <p:cNvPr id="4" name="Content Placeholder 3"/>
          <p:cNvSpPr>
            <a:spLocks noGrp="1"/>
          </p:cNvSpPr>
          <p:nvPr>
            <p:ph idx="1"/>
          </p:nvPr>
        </p:nvSpPr>
        <p:spPr>
          <a:xfrm>
            <a:off x="1050878" y="873458"/>
            <a:ext cx="9348716" cy="5827594"/>
          </a:xfrm>
        </p:spPr>
        <p:txBody>
          <a:bodyPr>
            <a:normAutofit lnSpcReduction="10000"/>
          </a:bodyPr>
          <a:lstStyle/>
          <a:p>
            <a:r>
              <a:rPr lang="en-US" sz="2800" dirty="0" smtClean="0"/>
              <a:t>Reformed </a:t>
            </a:r>
            <a:r>
              <a:rPr lang="en-US" sz="2800" dirty="0"/>
              <a:t>protest songs against Mass, papacy, </a:t>
            </a:r>
            <a:r>
              <a:rPr lang="en-US" sz="2800" dirty="0" smtClean="0"/>
              <a:t>clergy</a:t>
            </a:r>
          </a:p>
          <a:p>
            <a:r>
              <a:rPr lang="en-US" sz="2800" dirty="0" smtClean="0"/>
              <a:t>collections </a:t>
            </a:r>
            <a:r>
              <a:rPr lang="en-US" sz="2800" dirty="0"/>
              <a:t>of chansons…use melodies from metrical psalms…a curious development given the avoidance of </a:t>
            </a:r>
            <a:r>
              <a:rPr lang="en-US" sz="2800" dirty="0" err="1"/>
              <a:t>contrafacta</a:t>
            </a:r>
            <a:r>
              <a:rPr lang="en-US" sz="2800" dirty="0"/>
              <a:t>;  </a:t>
            </a:r>
            <a:endParaRPr lang="en-US" sz="2800" dirty="0" smtClean="0"/>
          </a:p>
          <a:p>
            <a:r>
              <a:rPr lang="en-US" sz="2800" dirty="0" smtClean="0"/>
              <a:t>polemical </a:t>
            </a:r>
            <a:r>
              <a:rPr lang="en-US" sz="2800" dirty="0"/>
              <a:t>songs:  destroy Catholicism, create new religious society; </a:t>
            </a:r>
            <a:r>
              <a:rPr lang="en-US" sz="2800" dirty="0" smtClean="0"/>
              <a:t>psalms </a:t>
            </a:r>
            <a:r>
              <a:rPr lang="en-US" sz="2800" dirty="0"/>
              <a:t>in opposition to persecution, e.g. Dutch Revolt</a:t>
            </a:r>
            <a:endParaRPr lang="en-CA" sz="2800" dirty="0"/>
          </a:p>
          <a:p>
            <a:r>
              <a:rPr lang="en-US" sz="2800" dirty="0"/>
              <a:t>--</a:t>
            </a:r>
            <a:r>
              <a:rPr lang="en-US" sz="2800" i="1" dirty="0" err="1"/>
              <a:t>Wilhelmus</a:t>
            </a:r>
            <a:r>
              <a:rPr lang="en-US" sz="2800" dirty="0"/>
              <a:t>:  celebrated William of Orange, but taken from contemporary Catholic political song; model for many </a:t>
            </a:r>
            <a:r>
              <a:rPr lang="en-US" sz="2800" dirty="0" err="1"/>
              <a:t>contrafacta</a:t>
            </a:r>
            <a:r>
              <a:rPr lang="en-US" sz="2800" dirty="0"/>
              <a:t>:  Beggar, Anabaptist, Catholic songs</a:t>
            </a:r>
            <a:endParaRPr lang="en-CA" sz="2800" dirty="0"/>
          </a:p>
          <a:p>
            <a:r>
              <a:rPr lang="en-US" sz="2400" dirty="0"/>
              <a:t> </a:t>
            </a:r>
            <a:endParaRPr lang="en-CA" sz="2400" dirty="0"/>
          </a:p>
          <a:p>
            <a:endParaRPr lang="en-US" sz="2400" b="1" dirty="0">
              <a:ea typeface="Times New Roman" panose="02020603050405020304" pitchFamily="18" charset="0"/>
            </a:endParaRPr>
          </a:p>
          <a:p>
            <a:endParaRPr lang="en-CA" sz="2400" dirty="0">
              <a:latin typeface="+mn-lt"/>
            </a:endParaRPr>
          </a:p>
        </p:txBody>
      </p:sp>
    </p:spTree>
    <p:extLst>
      <p:ext uri="{BB962C8B-B14F-4D97-AF65-F5344CB8AC3E}">
        <p14:creationId xmlns:p14="http://schemas.microsoft.com/office/powerpoint/2010/main" val="13927683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85148" y="136479"/>
            <a:ext cx="9404723" cy="1050877"/>
          </a:xfrm>
        </p:spPr>
        <p:txBody>
          <a:bodyPr/>
          <a:lstStyle/>
          <a:p>
            <a:r>
              <a:rPr lang="en-CA" sz="3200" dirty="0" smtClean="0">
                <a:solidFill>
                  <a:srgbClr val="FFC000"/>
                </a:solidFill>
              </a:rPr>
              <a:t>Pastors, Privation, and the Process of Reformation in Saxony</a:t>
            </a:r>
            <a:endParaRPr lang="en-CA" sz="3200" dirty="0">
              <a:solidFill>
                <a:srgbClr val="FFC000"/>
              </a:solidFill>
            </a:endParaRPr>
          </a:p>
        </p:txBody>
      </p:sp>
      <p:sp>
        <p:nvSpPr>
          <p:cNvPr id="4" name="Content Placeholder 3"/>
          <p:cNvSpPr>
            <a:spLocks noGrp="1"/>
          </p:cNvSpPr>
          <p:nvPr>
            <p:ph idx="1"/>
          </p:nvPr>
        </p:nvSpPr>
        <p:spPr>
          <a:xfrm>
            <a:off x="736980" y="1187356"/>
            <a:ext cx="9840036" cy="5418160"/>
          </a:xfrm>
        </p:spPr>
        <p:txBody>
          <a:bodyPr>
            <a:normAutofit/>
          </a:bodyPr>
          <a:lstStyle/>
          <a:p>
            <a:r>
              <a:rPr lang="en-CA" sz="2600" dirty="0" smtClean="0"/>
              <a:t>Does the refusal to keep a pastor’s house in good repair signal the failure of the Reformation?</a:t>
            </a:r>
          </a:p>
          <a:p>
            <a:pPr marL="914400" lvl="1" indent="-457200">
              <a:buFont typeface="+mj-lt"/>
              <a:buAutoNum type="arabicPeriod"/>
            </a:pPr>
            <a:r>
              <a:rPr lang="en-CA" sz="2600" dirty="0" smtClean="0"/>
              <a:t>What are some reasons in favour of failure?</a:t>
            </a:r>
          </a:p>
          <a:p>
            <a:pPr marL="914400" lvl="1" indent="-457200">
              <a:buFont typeface="+mj-lt"/>
              <a:buAutoNum type="arabicPeriod"/>
            </a:pPr>
            <a:r>
              <a:rPr lang="en-CA" sz="2600" dirty="0" smtClean="0"/>
              <a:t>What evidence does </a:t>
            </a:r>
            <a:r>
              <a:rPr lang="en-CA" sz="2600" dirty="0" err="1" smtClean="0"/>
              <a:t>Goodale</a:t>
            </a:r>
            <a:r>
              <a:rPr lang="en-CA" sz="2600" dirty="0" smtClean="0"/>
              <a:t> present to challenge Strauss’s argument for failure?  Consider the three case studies and look for patterns that connect them.</a:t>
            </a:r>
          </a:p>
          <a:p>
            <a:pPr marL="914400" lvl="1" indent="-457200">
              <a:buFont typeface="+mj-lt"/>
              <a:buAutoNum type="arabicPeriod"/>
            </a:pPr>
            <a:r>
              <a:rPr lang="en-CA" sz="2600" dirty="0" smtClean="0"/>
              <a:t>Could you still use </a:t>
            </a:r>
            <a:r>
              <a:rPr lang="en-CA" sz="2600" dirty="0" err="1" smtClean="0"/>
              <a:t>Goodale’s</a:t>
            </a:r>
            <a:r>
              <a:rPr lang="en-CA" sz="2600" dirty="0" smtClean="0"/>
              <a:t> evidence to argue for failure?</a:t>
            </a:r>
          </a:p>
          <a:p>
            <a:pPr marL="914400" lvl="1" indent="-457200">
              <a:buFont typeface="+mj-lt"/>
              <a:buAutoNum type="arabicPeriod"/>
            </a:pPr>
            <a:r>
              <a:rPr lang="en-CA" sz="2600" dirty="0" smtClean="0"/>
              <a:t>After reading the articles by Strauss, </a:t>
            </a:r>
            <a:r>
              <a:rPr lang="en-CA" sz="2600" dirty="0" err="1" smtClean="0"/>
              <a:t>Kittelson</a:t>
            </a:r>
            <a:r>
              <a:rPr lang="en-CA" sz="2600" dirty="0" smtClean="0"/>
              <a:t>, and </a:t>
            </a:r>
            <a:r>
              <a:rPr lang="en-CA" sz="2600" dirty="0" err="1" smtClean="0"/>
              <a:t>Goodale</a:t>
            </a:r>
            <a:r>
              <a:rPr lang="en-CA" sz="2600" dirty="0" smtClean="0"/>
              <a:t>, what do you think of visitation records as sources for the debate about the success or failure of the Reformation?</a:t>
            </a:r>
          </a:p>
          <a:p>
            <a:pPr marL="914400" lvl="1" indent="-457200">
              <a:buFont typeface="+mj-lt"/>
              <a:buAutoNum type="arabicPeriod"/>
            </a:pPr>
            <a:endParaRPr lang="en-CA" sz="2200" dirty="0"/>
          </a:p>
        </p:txBody>
      </p:sp>
    </p:spTree>
    <p:extLst>
      <p:ext uri="{BB962C8B-B14F-4D97-AF65-F5344CB8AC3E}">
        <p14:creationId xmlns:p14="http://schemas.microsoft.com/office/powerpoint/2010/main" val="42195702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85148" y="136479"/>
            <a:ext cx="9404723" cy="1050877"/>
          </a:xfrm>
        </p:spPr>
        <p:txBody>
          <a:bodyPr/>
          <a:lstStyle/>
          <a:p>
            <a:r>
              <a:rPr lang="en-CA" sz="3200" dirty="0" smtClean="0">
                <a:solidFill>
                  <a:srgbClr val="FFC000"/>
                </a:solidFill>
              </a:rPr>
              <a:t>Pastors, Privation, and the Process of Reformation in Saxony</a:t>
            </a:r>
            <a:endParaRPr lang="en-CA" sz="3200" dirty="0">
              <a:solidFill>
                <a:srgbClr val="FFC000"/>
              </a:solidFill>
            </a:endParaRPr>
          </a:p>
        </p:txBody>
      </p:sp>
      <p:sp>
        <p:nvSpPr>
          <p:cNvPr id="4" name="Content Placeholder 3"/>
          <p:cNvSpPr>
            <a:spLocks noGrp="1"/>
          </p:cNvSpPr>
          <p:nvPr>
            <p:ph idx="1"/>
          </p:nvPr>
        </p:nvSpPr>
        <p:spPr>
          <a:xfrm>
            <a:off x="736980" y="1187356"/>
            <a:ext cx="9840036" cy="5418160"/>
          </a:xfrm>
        </p:spPr>
        <p:txBody>
          <a:bodyPr>
            <a:normAutofit/>
          </a:bodyPr>
          <a:lstStyle/>
          <a:p>
            <a:r>
              <a:rPr lang="en-CA" sz="2400" dirty="0" smtClean="0"/>
              <a:t>Some useful information:  “The church visitation transcripts reveal that the upkeep of the pastor and his family was the greatest source of conflict within the rural villages of Saxony” (81).  [Snide comment: Were there urban villages in Saxony? All villages are rural!]</a:t>
            </a:r>
          </a:p>
          <a:p>
            <a:r>
              <a:rPr lang="en-CA" sz="2400" dirty="0">
                <a:solidFill>
                  <a:srgbClr val="FFC000"/>
                </a:solidFill>
              </a:rPr>
              <a:t>sexton</a:t>
            </a:r>
            <a:r>
              <a:rPr lang="en-CA" sz="2400" dirty="0"/>
              <a:t>: the parish official responsible for the maintenance of parish buildings (church, school) and properties.  He could also be called upon to teach the catechism to children, as we notice in the first case study.</a:t>
            </a:r>
          </a:p>
          <a:p>
            <a:r>
              <a:rPr lang="en-CA" sz="2400" i="1" dirty="0" err="1" smtClean="0">
                <a:solidFill>
                  <a:srgbClr val="FFC000"/>
                </a:solidFill>
              </a:rPr>
              <a:t>eingepfarrte</a:t>
            </a:r>
            <a:r>
              <a:rPr lang="en-CA" sz="2400" dirty="0" smtClean="0">
                <a:solidFill>
                  <a:srgbClr val="FFC000"/>
                </a:solidFill>
              </a:rPr>
              <a:t> villages</a:t>
            </a:r>
            <a:r>
              <a:rPr lang="en-CA" sz="2400" dirty="0" smtClean="0"/>
              <a:t>:  villages that belong to a larger parish (</a:t>
            </a:r>
            <a:r>
              <a:rPr lang="en-CA" sz="2400" i="1" dirty="0" err="1" smtClean="0"/>
              <a:t>Pfarrei</a:t>
            </a:r>
            <a:r>
              <a:rPr lang="en-CA" sz="2400" dirty="0" smtClean="0"/>
              <a:t>), i.e. villages that do not have a parish church of their own and depend on the church of another village</a:t>
            </a:r>
          </a:p>
          <a:p>
            <a:pPr marL="914400" lvl="1" indent="-457200">
              <a:buFont typeface="+mj-lt"/>
              <a:buAutoNum type="arabicPeriod"/>
            </a:pPr>
            <a:endParaRPr lang="en-CA" sz="2200" dirty="0"/>
          </a:p>
        </p:txBody>
      </p:sp>
    </p:spTree>
    <p:extLst>
      <p:ext uri="{BB962C8B-B14F-4D97-AF65-F5344CB8AC3E}">
        <p14:creationId xmlns:p14="http://schemas.microsoft.com/office/powerpoint/2010/main" val="405113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43819"/>
          </a:xfrm>
        </p:spPr>
        <p:txBody>
          <a:bodyPr/>
          <a:lstStyle/>
          <a:p>
            <a:r>
              <a:rPr lang="en-CA" dirty="0" smtClean="0">
                <a:solidFill>
                  <a:srgbClr val="FFC000"/>
                </a:solidFill>
              </a:rPr>
              <a:t>The Dynamics of Conversion</a:t>
            </a:r>
            <a:endParaRPr lang="en-CA" dirty="0">
              <a:solidFill>
                <a:srgbClr val="FFC000"/>
              </a:solidFill>
            </a:endParaRPr>
          </a:p>
        </p:txBody>
      </p:sp>
      <p:sp>
        <p:nvSpPr>
          <p:cNvPr id="3" name="Content Placeholder 2"/>
          <p:cNvSpPr>
            <a:spLocks noGrp="1"/>
          </p:cNvSpPr>
          <p:nvPr>
            <p:ph idx="1"/>
          </p:nvPr>
        </p:nvSpPr>
        <p:spPr>
          <a:xfrm>
            <a:off x="1103312" y="1392072"/>
            <a:ext cx="8946541" cy="4856327"/>
          </a:xfrm>
        </p:spPr>
        <p:txBody>
          <a:bodyPr/>
          <a:lstStyle/>
          <a:p>
            <a:r>
              <a:rPr lang="en-US" sz="2800" dirty="0" smtClean="0"/>
              <a:t>Questions </a:t>
            </a:r>
            <a:r>
              <a:rPr lang="en-US" sz="2800" dirty="0"/>
              <a:t>important for success / failure debate:</a:t>
            </a:r>
            <a:endParaRPr lang="en-CA" sz="2800" dirty="0"/>
          </a:p>
          <a:p>
            <a:r>
              <a:rPr lang="en-US" sz="2800" dirty="0"/>
              <a:t> </a:t>
            </a:r>
            <a:r>
              <a:rPr lang="en-US" sz="2800" dirty="0" smtClean="0"/>
              <a:t>”Why </a:t>
            </a:r>
            <a:r>
              <a:rPr lang="en-US" sz="2800" dirty="0"/>
              <a:t>did people choose the Reformation?  What was it in the evangelical teaching that excited, moved or persuaded them?  How, and by what process, did people arrive at the new understandings that prompted </a:t>
            </a:r>
            <a:r>
              <a:rPr lang="en-US" sz="2800" dirty="0">
                <a:solidFill>
                  <a:srgbClr val="FFC000"/>
                </a:solidFill>
              </a:rPr>
              <a:t>a change of allegiance</a:t>
            </a:r>
            <a:r>
              <a:rPr lang="en-US" sz="2800" dirty="0"/>
              <a:t>, and embedded them in their new faith</a:t>
            </a:r>
            <a:r>
              <a:rPr lang="en-US" sz="2800" dirty="0" smtClean="0"/>
              <a:t>?” (p. 1)</a:t>
            </a:r>
            <a:endParaRPr lang="en-CA" sz="2800" dirty="0"/>
          </a:p>
          <a:p>
            <a:endParaRPr lang="en-CA" dirty="0"/>
          </a:p>
        </p:txBody>
      </p:sp>
    </p:spTree>
    <p:extLst>
      <p:ext uri="{BB962C8B-B14F-4D97-AF65-F5344CB8AC3E}">
        <p14:creationId xmlns:p14="http://schemas.microsoft.com/office/powerpoint/2010/main" val="2603192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179763"/>
            <a:ext cx="9404723" cy="1400530"/>
          </a:xfrm>
        </p:spPr>
        <p:txBody>
          <a:bodyPr/>
          <a:lstStyle/>
          <a:p>
            <a:r>
              <a:rPr lang="en-CA" dirty="0">
                <a:solidFill>
                  <a:srgbClr val="FFC000"/>
                </a:solidFill>
              </a:rPr>
              <a:t>The Dynamics of Conversion</a:t>
            </a:r>
          </a:p>
        </p:txBody>
      </p:sp>
      <p:sp>
        <p:nvSpPr>
          <p:cNvPr id="3" name="Content Placeholder 2"/>
          <p:cNvSpPr>
            <a:spLocks noGrp="1"/>
          </p:cNvSpPr>
          <p:nvPr>
            <p:ph idx="1"/>
          </p:nvPr>
        </p:nvSpPr>
        <p:spPr>
          <a:xfrm>
            <a:off x="504968" y="1050878"/>
            <a:ext cx="10031104" cy="5197521"/>
          </a:xfrm>
        </p:spPr>
        <p:txBody>
          <a:bodyPr/>
          <a:lstStyle/>
          <a:p>
            <a:r>
              <a:rPr lang="en-US" sz="2800" dirty="0" smtClean="0"/>
              <a:t>at </a:t>
            </a:r>
            <a:r>
              <a:rPr lang="en-US" sz="2800" dirty="0"/>
              <a:t>the beginning of Reformation movement, decision for Reformation was a difficult one:  </a:t>
            </a:r>
            <a:r>
              <a:rPr lang="en-US" sz="2800" dirty="0" smtClean="0"/>
              <a:t>“embracing </a:t>
            </a:r>
            <a:r>
              <a:rPr lang="en-US" sz="2800" dirty="0"/>
              <a:t>novelty in an era that despised </a:t>
            </a:r>
            <a:r>
              <a:rPr lang="en-US" sz="2800" dirty="0" smtClean="0"/>
              <a:t>it”</a:t>
            </a:r>
          </a:p>
          <a:p>
            <a:r>
              <a:rPr lang="en-US" sz="2800" dirty="0" smtClean="0"/>
              <a:t>Reformation leaders: “restoration not innovation” (p. 1)</a:t>
            </a:r>
          </a:p>
          <a:p>
            <a:pPr lvl="1"/>
            <a:r>
              <a:rPr lang="en-US" sz="2600" dirty="0" smtClean="0"/>
              <a:t>response:  rejection or integration of old customs </a:t>
            </a:r>
          </a:p>
          <a:p>
            <a:r>
              <a:rPr lang="en-US" sz="2800" dirty="0" smtClean="0"/>
              <a:t>but </a:t>
            </a:r>
            <a:r>
              <a:rPr lang="en-US" sz="2800" dirty="0"/>
              <a:t>“change…was a universal and very obvious consequence of the Protestant </a:t>
            </a:r>
            <a:r>
              <a:rPr lang="en-US" sz="2800" dirty="0">
                <a:solidFill>
                  <a:srgbClr val="FFC000"/>
                </a:solidFill>
              </a:rPr>
              <a:t>revolution</a:t>
            </a:r>
            <a:r>
              <a:rPr lang="en-US" sz="2800" dirty="0"/>
              <a:t>” </a:t>
            </a:r>
            <a:r>
              <a:rPr lang="en-US" sz="2800" dirty="0" smtClean="0"/>
              <a:t>(p. 2</a:t>
            </a:r>
            <a:r>
              <a:rPr lang="en-US" sz="2800" dirty="0"/>
              <a:t>).  </a:t>
            </a:r>
            <a:endParaRPr lang="en-US" sz="2800" dirty="0" smtClean="0"/>
          </a:p>
          <a:p>
            <a:r>
              <a:rPr lang="en-US" sz="2800" dirty="0" smtClean="0"/>
              <a:t>loss </a:t>
            </a:r>
            <a:r>
              <a:rPr lang="en-US" sz="2800" dirty="0"/>
              <a:t>of old comforts  </a:t>
            </a:r>
            <a:endParaRPr lang="en-US" sz="2800" dirty="0" smtClean="0"/>
          </a:p>
          <a:p>
            <a:r>
              <a:rPr lang="en-US" sz="2800" dirty="0" smtClean="0"/>
              <a:t>conversion </a:t>
            </a:r>
            <a:r>
              <a:rPr lang="en-US" sz="2800" dirty="0"/>
              <a:t>process necessary:  lonely, divisive</a:t>
            </a:r>
            <a:endParaRPr lang="en-CA" sz="2800" dirty="0"/>
          </a:p>
          <a:p>
            <a:endParaRPr lang="en-CA" dirty="0"/>
          </a:p>
        </p:txBody>
      </p:sp>
    </p:spTree>
    <p:extLst>
      <p:ext uri="{BB962C8B-B14F-4D97-AF65-F5344CB8AC3E}">
        <p14:creationId xmlns:p14="http://schemas.microsoft.com/office/powerpoint/2010/main" val="21528416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179763"/>
            <a:ext cx="9404723" cy="1400530"/>
          </a:xfrm>
        </p:spPr>
        <p:txBody>
          <a:bodyPr/>
          <a:lstStyle/>
          <a:p>
            <a:r>
              <a:rPr lang="en-CA" dirty="0">
                <a:solidFill>
                  <a:srgbClr val="FFC000"/>
                </a:solidFill>
              </a:rPr>
              <a:t>The Dynamics of Conversion</a:t>
            </a:r>
          </a:p>
        </p:txBody>
      </p:sp>
      <p:sp>
        <p:nvSpPr>
          <p:cNvPr id="3" name="Content Placeholder 2"/>
          <p:cNvSpPr>
            <a:spLocks noGrp="1"/>
          </p:cNvSpPr>
          <p:nvPr>
            <p:ph idx="1"/>
          </p:nvPr>
        </p:nvSpPr>
        <p:spPr>
          <a:xfrm>
            <a:off x="1103312" y="1050878"/>
            <a:ext cx="8946541" cy="5472752"/>
          </a:xfrm>
        </p:spPr>
        <p:txBody>
          <a:bodyPr>
            <a:normAutofit lnSpcReduction="10000"/>
          </a:bodyPr>
          <a:lstStyle/>
          <a:p>
            <a:r>
              <a:rPr lang="en-US" sz="2800" dirty="0" smtClean="0"/>
              <a:t>“What </a:t>
            </a:r>
            <a:r>
              <a:rPr lang="en-US" sz="2800" dirty="0"/>
              <a:t>did people choose when they adhered to the evangelical teaching</a:t>
            </a:r>
            <a:r>
              <a:rPr lang="en-US" sz="2800" dirty="0" smtClean="0"/>
              <a:t>?”  </a:t>
            </a:r>
            <a:r>
              <a:rPr lang="en-US" sz="2800" dirty="0"/>
              <a:t>(3).  </a:t>
            </a:r>
            <a:endParaRPr lang="en-US" sz="2800" dirty="0" smtClean="0"/>
          </a:p>
          <a:p>
            <a:r>
              <a:rPr lang="en-US" sz="2800" dirty="0" smtClean="0"/>
              <a:t>Luther: call to repentance, witness to Christian faith, acceptance of assurance of salvation</a:t>
            </a:r>
          </a:p>
          <a:p>
            <a:r>
              <a:rPr lang="en-US" sz="2800" dirty="0" smtClean="0"/>
              <a:t> </a:t>
            </a:r>
            <a:r>
              <a:rPr lang="en-US" sz="2800" dirty="0"/>
              <a:t>conversion </a:t>
            </a:r>
            <a:r>
              <a:rPr lang="en-US" sz="2800" dirty="0" smtClean="0"/>
              <a:t>narratives</a:t>
            </a:r>
          </a:p>
          <a:p>
            <a:pPr lvl="1"/>
            <a:r>
              <a:rPr lang="en-US" sz="2600" dirty="0" smtClean="0"/>
              <a:t>difficulties:  </a:t>
            </a:r>
            <a:r>
              <a:rPr lang="en-US" sz="2600" dirty="0"/>
              <a:t>overreliance on theology, on an appeal to teaching.  </a:t>
            </a:r>
            <a:endParaRPr lang="en-US" sz="2600" dirty="0" smtClean="0"/>
          </a:p>
          <a:p>
            <a:r>
              <a:rPr lang="en-US" sz="2800" dirty="0" smtClean="0"/>
              <a:t>“</a:t>
            </a:r>
            <a:r>
              <a:rPr lang="en-US" sz="2800" dirty="0"/>
              <a:t>The process of building a new church required much more than conversion.  Education, assimilation, familiarity and  the creation of new enemies – a new dialectic of belonging and rejection – all played their part” (6</a:t>
            </a:r>
            <a:r>
              <a:rPr lang="en-US" sz="2800" dirty="0" smtClean="0"/>
              <a:t>).</a:t>
            </a:r>
            <a:endParaRPr lang="en-CA" sz="2800" dirty="0"/>
          </a:p>
          <a:p>
            <a:endParaRPr lang="en-CA" dirty="0"/>
          </a:p>
        </p:txBody>
      </p:sp>
    </p:spTree>
    <p:extLst>
      <p:ext uri="{BB962C8B-B14F-4D97-AF65-F5344CB8AC3E}">
        <p14:creationId xmlns:p14="http://schemas.microsoft.com/office/powerpoint/2010/main" val="31127920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179763"/>
            <a:ext cx="9404723" cy="1400530"/>
          </a:xfrm>
        </p:spPr>
        <p:txBody>
          <a:bodyPr/>
          <a:lstStyle/>
          <a:p>
            <a:r>
              <a:rPr lang="en-CA" dirty="0">
                <a:solidFill>
                  <a:srgbClr val="FFC000"/>
                </a:solidFill>
              </a:rPr>
              <a:t>The Dynamics of Conversion</a:t>
            </a:r>
          </a:p>
        </p:txBody>
      </p:sp>
      <p:sp>
        <p:nvSpPr>
          <p:cNvPr id="3" name="Content Placeholder 2"/>
          <p:cNvSpPr>
            <a:spLocks noGrp="1"/>
          </p:cNvSpPr>
          <p:nvPr>
            <p:ph idx="1"/>
          </p:nvPr>
        </p:nvSpPr>
        <p:spPr>
          <a:xfrm>
            <a:off x="775765" y="1064526"/>
            <a:ext cx="8946541" cy="5472752"/>
          </a:xfrm>
        </p:spPr>
        <p:txBody>
          <a:bodyPr>
            <a:normAutofit/>
          </a:bodyPr>
          <a:lstStyle/>
          <a:p>
            <a:endParaRPr lang="en-CA" dirty="0" smtClean="0"/>
          </a:p>
          <a:p>
            <a:endParaRPr lang="en-CA" dirty="0"/>
          </a:p>
          <a:p>
            <a:endParaRPr lang="en-CA" dirty="0" smtClean="0"/>
          </a:p>
          <a:p>
            <a:endParaRPr lang="en-CA" dirty="0"/>
          </a:p>
          <a:p>
            <a:endParaRPr lang="en-CA" dirty="0" smtClean="0"/>
          </a:p>
          <a:p>
            <a:endParaRPr lang="en-CA" dirty="0"/>
          </a:p>
          <a:p>
            <a:endParaRPr lang="en-CA" dirty="0" smtClean="0"/>
          </a:p>
          <a:p>
            <a:endParaRPr lang="en-CA" dirty="0"/>
          </a:p>
          <a:p>
            <a:endParaRPr lang="en-CA" dirty="0" smtClean="0"/>
          </a:p>
          <a:p>
            <a:endParaRPr lang="en-CA" dirty="0"/>
          </a:p>
        </p:txBody>
      </p:sp>
      <p:graphicFrame>
        <p:nvGraphicFramePr>
          <p:cNvPr id="4" name="Table 3"/>
          <p:cNvGraphicFramePr>
            <a:graphicFrameLocks noGrp="1"/>
          </p:cNvGraphicFramePr>
          <p:nvPr>
            <p:extLst>
              <p:ext uri="{D42A27DB-BD31-4B8C-83A1-F6EECF244321}">
                <p14:modId xmlns:p14="http://schemas.microsoft.com/office/powerpoint/2010/main" val="2643733291"/>
              </p:ext>
            </p:extLst>
          </p:nvPr>
        </p:nvGraphicFramePr>
        <p:xfrm>
          <a:off x="1132763" y="1064525"/>
          <a:ext cx="8917089" cy="5332504"/>
        </p:xfrm>
        <a:graphic>
          <a:graphicData uri="http://schemas.openxmlformats.org/drawingml/2006/table">
            <a:tbl>
              <a:tblPr firstRow="1" bandRow="1">
                <a:tableStyleId>{5C22544A-7EE6-4342-B048-85BDC9FD1C3A}</a:tableStyleId>
              </a:tblPr>
              <a:tblGrid>
                <a:gridCol w="3535227"/>
                <a:gridCol w="5381862"/>
              </a:tblGrid>
              <a:tr h="947740">
                <a:tc>
                  <a:txBody>
                    <a:bodyPr/>
                    <a:lstStyle/>
                    <a:p>
                      <a:r>
                        <a:rPr lang="en-CA" sz="3200" dirty="0" smtClean="0"/>
                        <a:t>Tiered process</a:t>
                      </a:r>
                      <a:endParaRPr lang="en-CA" sz="3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CA" sz="3200" dirty="0" smtClean="0"/>
                        <a:t>of persuasion</a:t>
                      </a:r>
                    </a:p>
                    <a:p>
                      <a:endParaRPr lang="en-CA" sz="3200" dirty="0"/>
                    </a:p>
                  </a:txBody>
                  <a:tcPr/>
                </a:tc>
              </a:tr>
              <a:tr h="1129997">
                <a:tc>
                  <a:txBody>
                    <a:bodyPr/>
                    <a:lstStyle/>
                    <a:p>
                      <a:r>
                        <a:rPr lang="en-CA" sz="3200" dirty="0" smtClean="0"/>
                        <a:t>Awareness</a:t>
                      </a:r>
                      <a:endParaRPr lang="en-CA" sz="3200" dirty="0"/>
                    </a:p>
                  </a:txBody>
                  <a:tcPr/>
                </a:tc>
                <a:tc>
                  <a:txBody>
                    <a:bodyPr/>
                    <a:lstStyle/>
                    <a:p>
                      <a:r>
                        <a:rPr lang="en-US" sz="3200" kern="1200" dirty="0" smtClean="0">
                          <a:solidFill>
                            <a:schemeClr val="dk1"/>
                          </a:solidFill>
                          <a:effectLst/>
                          <a:latin typeface="+mn-lt"/>
                          <a:ea typeface="+mn-ea"/>
                          <a:cs typeface="+mn-cs"/>
                        </a:rPr>
                        <a:t>Knowledge about Protestantism</a:t>
                      </a:r>
                      <a:endParaRPr lang="en-CA" sz="3200" dirty="0"/>
                    </a:p>
                  </a:txBody>
                  <a:tcPr/>
                </a:tc>
              </a:tr>
              <a:tr h="1129997">
                <a:tc>
                  <a:txBody>
                    <a:bodyPr/>
                    <a:lstStyle/>
                    <a:p>
                      <a:r>
                        <a:rPr lang="en-CA" sz="3200" dirty="0" smtClean="0"/>
                        <a:t>Identification</a:t>
                      </a:r>
                      <a:endParaRPr lang="en-CA" sz="3200" dirty="0"/>
                    </a:p>
                  </a:txBody>
                  <a:tcPr/>
                </a:tc>
                <a:tc>
                  <a:txBody>
                    <a:bodyPr/>
                    <a:lstStyle/>
                    <a:p>
                      <a:r>
                        <a:rPr lang="en-CA" sz="3200" dirty="0" smtClean="0"/>
                        <a:t>Identification with Protestantism</a:t>
                      </a:r>
                      <a:endParaRPr lang="en-CA" sz="3200" dirty="0"/>
                    </a:p>
                  </a:txBody>
                  <a:tcPr/>
                </a:tc>
              </a:tr>
              <a:tr h="875713">
                <a:tc>
                  <a:txBody>
                    <a:bodyPr/>
                    <a:lstStyle/>
                    <a:p>
                      <a:r>
                        <a:rPr lang="en-CA" sz="3200" dirty="0" smtClean="0"/>
                        <a:t>Understanding</a:t>
                      </a:r>
                      <a:endParaRPr lang="en-CA" sz="3200" dirty="0"/>
                    </a:p>
                  </a:txBody>
                  <a:tcPr/>
                </a:tc>
                <a:tc>
                  <a:txBody>
                    <a:bodyPr/>
                    <a:lstStyle/>
                    <a:p>
                      <a:r>
                        <a:rPr lang="en-CA" sz="3200" dirty="0" smtClean="0"/>
                        <a:t>Knowledge about beliefs</a:t>
                      </a:r>
                      <a:endParaRPr lang="en-CA" sz="3200" dirty="0"/>
                    </a:p>
                  </a:txBody>
                  <a:tcPr/>
                </a:tc>
              </a:tr>
              <a:tr h="1129997">
                <a:tc>
                  <a:txBody>
                    <a:bodyPr/>
                    <a:lstStyle/>
                    <a:p>
                      <a:r>
                        <a:rPr lang="en-CA" sz="3200" dirty="0" smtClean="0"/>
                        <a:t>Activism</a:t>
                      </a:r>
                      <a:endParaRPr lang="en-CA" sz="3200" dirty="0"/>
                    </a:p>
                  </a:txBody>
                  <a:tcPr/>
                </a:tc>
                <a:tc>
                  <a:txBody>
                    <a:bodyPr/>
                    <a:lstStyle/>
                    <a:p>
                      <a:r>
                        <a:rPr lang="en-CA" sz="3200" dirty="0" smtClean="0"/>
                        <a:t>Iconoclasm, defence of Protestant culture</a:t>
                      </a:r>
                      <a:endParaRPr lang="en-CA" sz="3200" dirty="0"/>
                    </a:p>
                  </a:txBody>
                  <a:tcPr/>
                </a:tc>
              </a:tr>
            </a:tbl>
          </a:graphicData>
        </a:graphic>
      </p:graphicFrame>
    </p:spTree>
    <p:extLst>
      <p:ext uri="{BB962C8B-B14F-4D97-AF65-F5344CB8AC3E}">
        <p14:creationId xmlns:p14="http://schemas.microsoft.com/office/powerpoint/2010/main" val="2169635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179762"/>
            <a:ext cx="9404723" cy="761933"/>
          </a:xfrm>
        </p:spPr>
        <p:txBody>
          <a:bodyPr/>
          <a:lstStyle/>
          <a:p>
            <a:r>
              <a:rPr lang="en-CA" dirty="0" smtClean="0">
                <a:solidFill>
                  <a:srgbClr val="FFC000"/>
                </a:solidFill>
              </a:rPr>
              <a:t>Media of Persuasion</a:t>
            </a:r>
            <a:endParaRPr lang="en-CA" dirty="0">
              <a:solidFill>
                <a:srgbClr val="FFC000"/>
              </a:solidFill>
            </a:endParaRPr>
          </a:p>
        </p:txBody>
      </p:sp>
      <p:sp>
        <p:nvSpPr>
          <p:cNvPr id="3" name="Content Placeholder 2"/>
          <p:cNvSpPr>
            <a:spLocks noGrp="1"/>
          </p:cNvSpPr>
          <p:nvPr>
            <p:ph idx="1"/>
          </p:nvPr>
        </p:nvSpPr>
        <p:spPr>
          <a:xfrm>
            <a:off x="645130" y="1064525"/>
            <a:ext cx="9890942" cy="5183875"/>
          </a:xfrm>
        </p:spPr>
        <p:txBody>
          <a:bodyPr>
            <a:normAutofit/>
          </a:bodyPr>
          <a:lstStyle/>
          <a:p>
            <a:r>
              <a:rPr lang="en-CA" sz="2800" dirty="0" smtClean="0"/>
              <a:t>the book: a Protestant medium?</a:t>
            </a:r>
          </a:p>
          <a:p>
            <a:r>
              <a:rPr lang="en-CA" sz="2800" dirty="0" smtClean="0"/>
              <a:t>culture of persuasion:  public, communal</a:t>
            </a:r>
          </a:p>
          <a:p>
            <a:r>
              <a:rPr lang="en-US" sz="2800" dirty="0"/>
              <a:t>“</a:t>
            </a:r>
            <a:r>
              <a:rPr lang="en-US" sz="2800" dirty="0">
                <a:solidFill>
                  <a:srgbClr val="FFC000"/>
                </a:solidFill>
              </a:rPr>
              <a:t>If the Reformation were to succeed</a:t>
            </a:r>
            <a:r>
              <a:rPr lang="en-US" sz="2800" dirty="0"/>
              <a:t>, the culture of persuasion would have to work </a:t>
            </a:r>
            <a:r>
              <a:rPr lang="en-US" sz="2800" dirty="0">
                <a:solidFill>
                  <a:srgbClr val="FFC000"/>
                </a:solidFill>
              </a:rPr>
              <a:t>with the grain </a:t>
            </a:r>
            <a:r>
              <a:rPr lang="en-US" sz="2800" dirty="0"/>
              <a:t>of this society.  Reformers recognized a necessary double process of engagement:  with the individual Christian, and with a  collective religious consciousness that also had to be nurtured and reinforced” </a:t>
            </a:r>
            <a:r>
              <a:rPr lang="en-US" sz="2800" dirty="0" smtClean="0"/>
              <a:t>(p. 8</a:t>
            </a:r>
            <a:r>
              <a:rPr lang="en-US" sz="2800" dirty="0"/>
              <a:t>). </a:t>
            </a:r>
            <a:endParaRPr lang="en-US" sz="2800" dirty="0" smtClean="0"/>
          </a:p>
          <a:p>
            <a:r>
              <a:rPr lang="en-US" sz="2800" dirty="0"/>
              <a:t>“every medium of discourse and communication familiar to pre-industrial </a:t>
            </a:r>
            <a:r>
              <a:rPr lang="en-US" sz="2800" dirty="0" smtClean="0"/>
              <a:t>society”:  preaching, singing, drama</a:t>
            </a:r>
            <a:endParaRPr lang="en-CA" sz="2800" dirty="0"/>
          </a:p>
        </p:txBody>
      </p:sp>
    </p:spTree>
    <p:extLst>
      <p:ext uri="{BB962C8B-B14F-4D97-AF65-F5344CB8AC3E}">
        <p14:creationId xmlns:p14="http://schemas.microsoft.com/office/powerpoint/2010/main" val="4237944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179762"/>
            <a:ext cx="9404723" cy="761933"/>
          </a:xfrm>
        </p:spPr>
        <p:txBody>
          <a:bodyPr/>
          <a:lstStyle/>
          <a:p>
            <a:r>
              <a:rPr lang="en-CA" dirty="0" smtClean="0">
                <a:solidFill>
                  <a:srgbClr val="FFC000"/>
                </a:solidFill>
              </a:rPr>
              <a:t>Preaching</a:t>
            </a:r>
            <a:endParaRPr lang="en-CA" dirty="0">
              <a:solidFill>
                <a:srgbClr val="FFC000"/>
              </a:solidFill>
            </a:endParaRPr>
          </a:p>
        </p:txBody>
      </p:sp>
      <p:sp>
        <p:nvSpPr>
          <p:cNvPr id="3" name="Content Placeholder 2"/>
          <p:cNvSpPr>
            <a:spLocks noGrp="1"/>
          </p:cNvSpPr>
          <p:nvPr>
            <p:ph idx="1"/>
          </p:nvPr>
        </p:nvSpPr>
        <p:spPr>
          <a:xfrm>
            <a:off x="645130" y="1064525"/>
            <a:ext cx="9890942" cy="5183875"/>
          </a:xfrm>
        </p:spPr>
        <p:txBody>
          <a:bodyPr>
            <a:normAutofit/>
          </a:bodyPr>
          <a:lstStyle/>
          <a:p>
            <a:r>
              <a:rPr lang="en-US" sz="2800" dirty="0" smtClean="0"/>
              <a:t>Sermon “a </a:t>
            </a:r>
            <a:r>
              <a:rPr lang="en-US" sz="2800" dirty="0"/>
              <a:t>fundamental part of church life,” “played an important role in the wider information culture of pre-modern </a:t>
            </a:r>
            <a:r>
              <a:rPr lang="en-US" sz="2800" dirty="0" smtClean="0"/>
              <a:t>society” (10)</a:t>
            </a:r>
            <a:endParaRPr lang="en-CA" sz="2800" dirty="0"/>
          </a:p>
          <a:p>
            <a:r>
              <a:rPr lang="en-US" sz="2800" dirty="0" smtClean="0"/>
              <a:t>Reformers </a:t>
            </a:r>
            <a:r>
              <a:rPr lang="en-US" sz="2800" dirty="0"/>
              <a:t>understood the value of preaching as a medium; they made their reputation on preaching; preached constantly</a:t>
            </a:r>
            <a:endParaRPr lang="en-CA" sz="2800" dirty="0"/>
          </a:p>
          <a:p>
            <a:r>
              <a:rPr lang="en-US" sz="2800" dirty="0" smtClean="0"/>
              <a:t>problem </a:t>
            </a:r>
            <a:r>
              <a:rPr lang="en-US" sz="2800" dirty="0"/>
              <a:t>of sermon as source:  survives in written form but oral delivery could be different</a:t>
            </a:r>
            <a:endParaRPr lang="en-CA" sz="2800" dirty="0"/>
          </a:p>
        </p:txBody>
      </p:sp>
    </p:spTree>
    <p:extLst>
      <p:ext uri="{BB962C8B-B14F-4D97-AF65-F5344CB8AC3E}">
        <p14:creationId xmlns:p14="http://schemas.microsoft.com/office/powerpoint/2010/main" val="10810929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520</TotalTime>
  <Words>2145</Words>
  <Application>Microsoft Office PowerPoint</Application>
  <PresentationFormat>Widescreen</PresentationFormat>
  <Paragraphs>182</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Century Gothic</vt:lpstr>
      <vt:lpstr>Times New Roman</vt:lpstr>
      <vt:lpstr>Wingdings 3</vt:lpstr>
      <vt:lpstr>Ion</vt:lpstr>
      <vt:lpstr>Discussion Questions</vt:lpstr>
      <vt:lpstr>Reformation and the Culture of Persuasion</vt:lpstr>
      <vt:lpstr>Reformation and the Culture of Persuasion</vt:lpstr>
      <vt:lpstr>The Dynamics of Conversion</vt:lpstr>
      <vt:lpstr>The Dynamics of Conversion</vt:lpstr>
      <vt:lpstr>The Dynamics of Conversion</vt:lpstr>
      <vt:lpstr>The Dynamics of Conversion</vt:lpstr>
      <vt:lpstr>Media of Persuasion</vt:lpstr>
      <vt:lpstr>Preaching</vt:lpstr>
      <vt:lpstr>Preaching:  The Sermon Tradition </vt:lpstr>
      <vt:lpstr>Preaching:  The Sermon Tradition </vt:lpstr>
      <vt:lpstr>Preaching:  Reformers in the Pulpit </vt:lpstr>
      <vt:lpstr>Preaching:  Reformers in the Pulpit </vt:lpstr>
      <vt:lpstr>Preaching:  Preachers and People </vt:lpstr>
      <vt:lpstr>Preaching:  Preachers and People </vt:lpstr>
      <vt:lpstr>Preaching:  Taming the Prophet </vt:lpstr>
      <vt:lpstr>Burntisland Parish Church and Magistrate’s Pew</vt:lpstr>
      <vt:lpstr>Huguenot Church in Lyon</vt:lpstr>
      <vt:lpstr>Militant in Song</vt:lpstr>
      <vt:lpstr>Militant in Song: The Wittenberg Nightingale</vt:lpstr>
      <vt:lpstr>Militant in Song: The Wittenberg Nightingale</vt:lpstr>
      <vt:lpstr>Militant in Song: The Wittenberg Nightingale</vt:lpstr>
      <vt:lpstr>Militant in Song: The Wittenberg Nightingale</vt:lpstr>
      <vt:lpstr>Militant in Song: The Wittenberg Nightingale</vt:lpstr>
      <vt:lpstr>Militant in Song: The Power of the Word</vt:lpstr>
      <vt:lpstr>Militant in Song: Psalms from Geneva</vt:lpstr>
      <vt:lpstr>Militant in Song: Psalms from Geneva</vt:lpstr>
      <vt:lpstr>Militant in Song: Psalms from Geneva</vt:lpstr>
      <vt:lpstr>Militant in Song:  Godly Ballads</vt:lpstr>
      <vt:lpstr>Militant in Song</vt:lpstr>
      <vt:lpstr>Pastors, Privation, and the Process of Reformation in Saxony</vt:lpstr>
      <vt:lpstr>Pastors, Privation, and the Process of Reformation in Saxony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Reformation and the Culture of Persuasion</dc:title>
  <dc:creator>Hilmar Pabel</dc:creator>
  <cp:lastModifiedBy>Hilmar Pabel</cp:lastModifiedBy>
  <cp:revision>48</cp:revision>
  <dcterms:created xsi:type="dcterms:W3CDTF">2014-03-04T21:41:59Z</dcterms:created>
  <dcterms:modified xsi:type="dcterms:W3CDTF">2014-03-07T07:39:01Z</dcterms:modified>
</cp:coreProperties>
</file>